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7" r:id="rId2"/>
    <p:sldId id="278" r:id="rId3"/>
    <p:sldId id="258" r:id="rId4"/>
    <p:sldId id="276" r:id="rId5"/>
    <p:sldId id="259" r:id="rId6"/>
    <p:sldId id="269" r:id="rId7"/>
    <p:sldId id="260" r:id="rId8"/>
    <p:sldId id="261" r:id="rId9"/>
    <p:sldId id="271" r:id="rId10"/>
    <p:sldId id="275" r:id="rId11"/>
    <p:sldId id="273" r:id="rId12"/>
    <p:sldId id="272" r:id="rId13"/>
  </p:sldIdLst>
  <p:sldSz cx="7556500" cy="10693400"/>
  <p:notesSz cx="6858000" cy="9144000"/>
  <p:embeddedFontLst>
    <p:embeddedFont>
      <p:font typeface="Arial Unicode MS" panose="020B0604020202020204" pitchFamily="34" charset="-128"/>
      <p:regular r:id="rId14"/>
    </p:embeddedFont>
    <p:embeddedFont>
      <p:font typeface="League Spartan" panose="020B0604020202020204" charset="0"/>
      <p:regular r:id="rId15"/>
    </p:embeddedFont>
    <p:embeddedFont>
      <p:font typeface="Poppins" panose="020B0604020202020204" charset="0"/>
      <p:regular r:id="rId16"/>
      <p:bold r:id="rId17"/>
      <p:italic r:id="rId18"/>
      <p:boldItalic r:id="rId19"/>
    </p:embeddedFont>
    <p:embeddedFont>
      <p:font typeface="Franklin Gothic Heavy" panose="020B0903020102020204" pitchFamily="34" charset="0"/>
      <p:regular r:id="rId20"/>
      <p:italic r:id="rId21"/>
    </p:embeddedFont>
    <p:embeddedFont>
      <p:font typeface="Poppins Light" panose="020B0604020202020204" charset="0"/>
      <p:regular r:id="rId22"/>
      <p:italic r:id="rId23"/>
    </p:embeddedFont>
    <p:embeddedFont>
      <p:font typeface="MS Mincho" panose="020B0604020202020204" charset="0"/>
      <p:regular r:id="rId24"/>
    </p:embeddedFont>
    <p:embeddedFont>
      <p:font typeface="Canva Sans" panose="020B0604020202020204" charset="0"/>
      <p:regular r:id="rId25"/>
    </p:embeddedFont>
    <p:embeddedFont>
      <p:font typeface="Calibri" panose="020F0502020204030204" pitchFamily="34"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D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7" d="100"/>
          <a:sy n="67" d="100"/>
        </p:scale>
        <p:origin x="321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7" Type="http://schemas.openxmlformats.org/officeDocument/2006/relationships/image" Target="../media/image3.png"/><Relationship Id="rId12" Type="http://schemas.openxmlformats.org/officeDocument/2006/relationships/image" Target="../media/image6.png"/><Relationship Id="rId2" Type="http://schemas.openxmlformats.org/officeDocument/2006/relationships/image" Target="../media/image1.png"/><Relationship Id="rId29"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jpeg"/><Relationship Id="rId11" Type="http://schemas.openxmlformats.org/officeDocument/2006/relationships/image" Target="../media/image5.png"/><Relationship Id="rId5" Type="http://schemas.openxmlformats.org/officeDocument/2006/relationships/image" Target="../media/image3.svg"/><Relationship Id="rId28" Type="http://schemas.openxmlformats.org/officeDocument/2006/relationships/image" Target="../media/image50.svg"/><Relationship Id="rId10" Type="http://schemas.openxmlformats.org/officeDocument/2006/relationships/image" Target="../media/image5.svg"/><Relationship Id="rId31" Type="http://schemas.openxmlformats.org/officeDocument/2006/relationships/image" Target="../media/image9.png"/><Relationship Id="rId9" Type="http://schemas.openxmlformats.org/officeDocument/2006/relationships/image" Target="../media/image4.png"/><Relationship Id="rId30"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42.jpeg"/><Relationship Id="rId18" Type="http://schemas.openxmlformats.org/officeDocument/2006/relationships/image" Target="../media/image47.jpeg"/><Relationship Id="rId3" Type="http://schemas.openxmlformats.org/officeDocument/2006/relationships/image" Target="../media/image15.png"/><Relationship Id="rId7" Type="http://schemas.openxmlformats.org/officeDocument/2006/relationships/image" Target="../media/image41.png"/><Relationship Id="rId12" Type="http://schemas.openxmlformats.org/officeDocument/2006/relationships/image" Target="../media/image6.png"/><Relationship Id="rId17" Type="http://schemas.openxmlformats.org/officeDocument/2006/relationships/image" Target="../media/image46.png"/><Relationship Id="rId2" Type="http://schemas.openxmlformats.org/officeDocument/2006/relationships/image" Target="../media/image2.jpeg"/><Relationship Id="rId16" Type="http://schemas.openxmlformats.org/officeDocument/2006/relationships/image" Target="../media/image45.png"/><Relationship Id="rId1" Type="http://schemas.openxmlformats.org/officeDocument/2006/relationships/slideLayout" Target="../slideLayouts/slideLayout6.xml"/><Relationship Id="rId6" Type="http://schemas.openxmlformats.org/officeDocument/2006/relationships/image" Target="../media/image40.png"/><Relationship Id="rId11" Type="http://schemas.openxmlformats.org/officeDocument/2006/relationships/image" Target="../media/image43.png"/><Relationship Id="rId5" Type="http://schemas.openxmlformats.org/officeDocument/2006/relationships/image" Target="../media/image39.png"/><Relationship Id="rId15" Type="http://schemas.openxmlformats.org/officeDocument/2006/relationships/image" Target="../media/image44.png"/><Relationship Id="rId10" Type="http://schemas.openxmlformats.org/officeDocument/2006/relationships/image" Target="../media/image11.svg"/><Relationship Id="rId19" Type="http://schemas.openxmlformats.org/officeDocument/2006/relationships/image" Target="../media/image48.png"/><Relationship Id="rId4" Type="http://schemas.openxmlformats.org/officeDocument/2006/relationships/image" Target="../media/image30.svg"/><Relationship Id="rId9" Type="http://schemas.openxmlformats.org/officeDocument/2006/relationships/image" Target="../media/image16.png"/><Relationship Id="rId14" Type="http://schemas.openxmlformats.org/officeDocument/2006/relationships/image" Target="../media/image50.svg"/></Relationships>
</file>

<file path=ppt/slides/_rels/slide1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54.png"/><Relationship Id="rId3" Type="http://schemas.openxmlformats.org/officeDocument/2006/relationships/image" Target="../media/image15.png"/><Relationship Id="rId12" Type="http://schemas.openxmlformats.org/officeDocument/2006/relationships/image" Target="../media/image53.png"/><Relationship Id="rId17" Type="http://schemas.openxmlformats.org/officeDocument/2006/relationships/image" Target="../media/image58.jpeg"/><Relationship Id="rId2" Type="http://schemas.openxmlformats.org/officeDocument/2006/relationships/image" Target="../media/image2.jpeg"/><Relationship Id="rId16"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52.png"/><Relationship Id="rId5" Type="http://schemas.openxmlformats.org/officeDocument/2006/relationships/image" Target="../media/image49.jpg"/><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30.svg"/><Relationship Id="rId9" Type="http://schemas.openxmlformats.org/officeDocument/2006/relationships/image" Target="../media/image50.png"/><Relationship Id="rId14" Type="http://schemas.openxmlformats.org/officeDocument/2006/relationships/image" Target="../media/image55.png"/></Relationships>
</file>

<file path=ppt/slides/_rels/slide1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7.png"/><Relationship Id="rId7" Type="http://schemas.openxmlformats.org/officeDocument/2006/relationships/image" Target="../media/image11.svg"/><Relationship Id="rId33" Type="http://schemas.openxmlformats.org/officeDocument/2006/relationships/image" Target="../media/image6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6.png"/><Relationship Id="rId32" Type="http://schemas.openxmlformats.org/officeDocument/2006/relationships/image" Target="../media/image62.png"/><Relationship Id="rId5" Type="http://schemas.openxmlformats.org/officeDocument/2006/relationships/image" Target="../media/image30.svg"/><Relationship Id="rId10" Type="http://schemas.openxmlformats.org/officeDocument/2006/relationships/image" Target="../media/image61.png"/><Relationship Id="rId31" Type="http://schemas.openxmlformats.org/officeDocument/2006/relationships/image" Target="../media/image50.svg"/><Relationship Id="rId4" Type="http://schemas.openxmlformats.org/officeDocument/2006/relationships/image" Target="../media/image15.png"/><Relationship Id="rId9" Type="http://schemas.openxmlformats.org/officeDocument/2006/relationships/image" Target="../media/image60.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jpe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31.svg"/><Relationship Id="rId4" Type="http://schemas.openxmlformats.org/officeDocument/2006/relationships/image" Target="../media/image1.png"/><Relationship Id="rId9" Type="http://schemas.openxmlformats.org/officeDocument/2006/relationships/image" Target="../media/image9.svg"/></Relationships>
</file>

<file path=ppt/slides/_rels/slide3.xml.rels><?xml version="1.0" encoding="UTF-8" standalone="yes"?>
<Relationships xmlns="http://schemas.openxmlformats.org/package/2006/relationships"><Relationship Id="rId13"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image" Target="../media/image16.png"/><Relationship Id="rId12"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0.svg"/><Relationship Id="rId11" Type="http://schemas.openxmlformats.org/officeDocument/2006/relationships/image" Target="../media/image11.svg"/><Relationship Id="rId5" Type="http://schemas.openxmlformats.org/officeDocument/2006/relationships/image" Target="../media/image15.png"/><Relationship Id="rId15" Type="http://schemas.openxmlformats.org/officeDocument/2006/relationships/image" Target="../media/image50.svg"/><Relationship Id="rId4" Type="http://schemas.openxmlformats.org/officeDocument/2006/relationships/image" Target="../media/image14.png"/><Relationship Id="rId14" Type="http://schemas.openxmlformats.org/officeDocument/2006/relationships/image" Target="../media/image6.png"/></Relationships>
</file>

<file path=ppt/slides/_rels/slide4.xml.rels><?xml version="1.0" encoding="UTF-8" standalone="yes"?>
<Relationships xmlns="http://schemas.openxmlformats.org/package/2006/relationships"><Relationship Id="rId13"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22.png"/><Relationship Id="rId2" Type="http://schemas.openxmlformats.org/officeDocument/2006/relationships/image" Target="../media/image2.jpeg"/><Relationship Id="rId16" Type="http://schemas.openxmlformats.org/officeDocument/2006/relationships/image" Target="../media/image6.png"/><Relationship Id="rId29"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17.svg"/><Relationship Id="rId5" Type="http://schemas.openxmlformats.org/officeDocument/2006/relationships/image" Target="../media/image30.svg"/><Relationship Id="rId15" Type="http://schemas.openxmlformats.org/officeDocument/2006/relationships/image" Target="../media/image25.png"/><Relationship Id="rId28" Type="http://schemas.openxmlformats.org/officeDocument/2006/relationships/image" Target="../media/image50.svg"/><Relationship Id="rId4" Type="http://schemas.openxmlformats.org/officeDocument/2006/relationships/image" Target="../media/image15.png"/><Relationship Id="rId14" Type="http://schemas.openxmlformats.org/officeDocument/2006/relationships/image" Target="../media/image24.png"/><Relationship Id="rId30"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5.png"/><Relationship Id="rId7" Type="http://schemas.openxmlformats.org/officeDocument/2006/relationships/image" Target="../media/image11.sv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30.svg"/><Relationship Id="rId10" Type="http://schemas.openxmlformats.org/officeDocument/2006/relationships/image" Target="../media/image17.sv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5.png"/><Relationship Id="rId7"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50.svg"/><Relationship Id="rId5" Type="http://schemas.openxmlformats.org/officeDocument/2006/relationships/image" Target="../media/image16.png"/><Relationship Id="rId10" Type="http://schemas.openxmlformats.org/officeDocument/2006/relationships/image" Target="../media/image6.png"/><Relationship Id="rId4" Type="http://schemas.openxmlformats.org/officeDocument/2006/relationships/image" Target="../media/image30.svg"/><Relationship Id="rId9" Type="http://schemas.openxmlformats.org/officeDocument/2006/relationships/image" Target="../media/image29.jp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5.png"/><Relationship Id="rId7" Type="http://schemas.openxmlformats.org/officeDocument/2006/relationships/image" Target="../media/image32.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50.svg"/><Relationship Id="rId4" Type="http://schemas.openxmlformats.org/officeDocument/2006/relationships/image" Target="../media/image30.svg"/><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image" Target="../media/image35.png"/><Relationship Id="rId12" Type="http://schemas.openxmlformats.org/officeDocument/2006/relationships/image" Target="../media/image11.sv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16.png"/><Relationship Id="rId5" Type="http://schemas.openxmlformats.org/officeDocument/2006/relationships/image" Target="../media/image30.svg"/><Relationship Id="rId10" Type="http://schemas.openxmlformats.org/officeDocument/2006/relationships/image" Target="../media/image38.png"/><Relationship Id="rId4" Type="http://schemas.openxmlformats.org/officeDocument/2006/relationships/image" Target="../media/image15.png"/><Relationship Id="rId9" Type="http://schemas.openxmlformats.org/officeDocument/2006/relationships/image" Target="../media/image37.png"/><Relationship Id="rId14" Type="http://schemas.openxmlformats.org/officeDocument/2006/relationships/image" Target="../media/image50.sv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7.png"/><Relationship Id="rId7" Type="http://schemas.openxmlformats.org/officeDocument/2006/relationships/image" Target="../media/image50.sv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0.svg"/><Relationship Id="rId4" Type="http://schemas.openxmlformats.org/officeDocument/2006/relationships/image" Target="../media/image15.png"/><Relationship Id="rId9"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4"/>
          <p:cNvSpPr/>
          <p:nvPr/>
        </p:nvSpPr>
        <p:spPr>
          <a:xfrm flipH="1">
            <a:off x="6138401" y="9455209"/>
            <a:ext cx="1421599" cy="1236791"/>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2" cstate="print">
              <a:extLst>
                <a:ext uri="{96DAC541-7B7A-43D3-8B79-37D633B846F1}">
                  <asvg:svgBlip xmlns:asvg="http://schemas.microsoft.com/office/drawing/2016/SVG/main" xmlns="" r:embed="rId5"/>
                </a:ext>
              </a:extLst>
            </a:blip>
            <a:stretch>
              <a:fillRect/>
            </a:stretch>
          </a:blipFill>
        </p:spPr>
      </p:sp>
      <p:grpSp>
        <p:nvGrpSpPr>
          <p:cNvPr id="33" name="Group 32"/>
          <p:cNvGrpSpPr/>
          <p:nvPr/>
        </p:nvGrpSpPr>
        <p:grpSpPr>
          <a:xfrm>
            <a:off x="1033" y="1400"/>
            <a:ext cx="7652596" cy="10692000"/>
            <a:chOff x="-9850" y="1400"/>
            <a:chExt cx="7560000" cy="10692000"/>
          </a:xfrm>
        </p:grpSpPr>
        <p:sp>
          <p:nvSpPr>
            <p:cNvPr id="14" name="Freeform 2"/>
            <p:cNvSpPr/>
            <p:nvPr/>
          </p:nvSpPr>
          <p:spPr>
            <a:xfrm rot="-5400000" flipH="1" flipV="1">
              <a:off x="-1575850" y="1567400"/>
              <a:ext cx="10692000" cy="7560000"/>
            </a:xfrm>
            <a:custGeom>
              <a:avLst/>
              <a:gdLst/>
              <a:ahLst/>
              <a:cxnLst/>
              <a:rect l="l" t="t" r="r" b="b"/>
              <a:pathLst>
                <a:path w="10692000" h="7560000">
                  <a:moveTo>
                    <a:pt x="0" y="7560000"/>
                  </a:moveTo>
                  <a:lnTo>
                    <a:pt x="0" y="0"/>
                  </a:lnTo>
                  <a:lnTo>
                    <a:pt x="10692000" y="0"/>
                  </a:lnTo>
                  <a:lnTo>
                    <a:pt x="10692000" y="7560000"/>
                  </a:lnTo>
                  <a:lnTo>
                    <a:pt x="0" y="7560000"/>
                  </a:lnTo>
                  <a:close/>
                </a:path>
              </a:pathLst>
            </a:custGeom>
            <a:blipFill>
              <a:blip r:embed="rId6"/>
              <a:stretch>
                <a:fillRect t="-3433" b="-3433"/>
              </a:stretch>
            </a:blipFill>
          </p:spPr>
        </p:sp>
        <p:pic>
          <p:nvPicPr>
            <p:cNvPr id="1027" name="Picture 3" descr="C:\Users\Shahzad\Downloads\Picture1 (1)-Photoroom.png"/>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rcRect l="18095" r="20518" b="11094"/>
            <a:stretch>
              <a:fillRect/>
            </a:stretch>
          </p:blipFill>
          <p:spPr bwMode="auto">
            <a:xfrm>
              <a:off x="2527966" y="1002267"/>
              <a:ext cx="5016118" cy="6189926"/>
            </a:xfrm>
            <a:prstGeom prst="rect">
              <a:avLst/>
            </a:prstGeom>
            <a:noFill/>
          </p:spPr>
        </p:pic>
      </p:grpSp>
      <p:sp>
        <p:nvSpPr>
          <p:cNvPr id="17" name="Freeform 12"/>
          <p:cNvSpPr/>
          <p:nvPr/>
        </p:nvSpPr>
        <p:spPr>
          <a:xfrm rot="16200000" flipH="1">
            <a:off x="-48334" y="6353884"/>
            <a:ext cx="917662" cy="274894"/>
          </a:xfrm>
          <a:custGeom>
            <a:avLst/>
            <a:gdLst/>
            <a:ahLst/>
            <a:cxnLst/>
            <a:rect l="l" t="t" r="r" b="b"/>
            <a:pathLst>
              <a:path w="917662" h="255798">
                <a:moveTo>
                  <a:pt x="917662" y="0"/>
                </a:moveTo>
                <a:lnTo>
                  <a:pt x="0" y="0"/>
                </a:lnTo>
                <a:lnTo>
                  <a:pt x="0" y="255798"/>
                </a:lnTo>
                <a:lnTo>
                  <a:pt x="917662" y="255798"/>
                </a:lnTo>
                <a:lnTo>
                  <a:pt x="917662" y="0"/>
                </a:lnTo>
                <a:close/>
              </a:path>
            </a:pathLst>
          </a:custGeom>
          <a:blipFill>
            <a:blip r:embed="rId9" cstate="print">
              <a:extLst>
                <a:ext uri="{96DAC541-7B7A-43D3-8B79-37D633B846F1}">
                  <asvg:svgBlip xmlns:asvg="http://schemas.microsoft.com/office/drawing/2016/SVG/main" xmlns="" r:embed="rId10"/>
                </a:ext>
              </a:extLst>
            </a:blip>
            <a:stretch>
              <a:fillRect/>
            </a:stretch>
          </a:blipFill>
        </p:spPr>
      </p:sp>
      <p:sp>
        <p:nvSpPr>
          <p:cNvPr id="18" name="TextBox 14"/>
          <p:cNvSpPr txBox="1"/>
          <p:nvPr/>
        </p:nvSpPr>
        <p:spPr>
          <a:xfrm>
            <a:off x="217487" y="9113885"/>
            <a:ext cx="4406686" cy="113877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mn-cs"/>
              </a:rPr>
              <a:t>BAHRAIN OFFICE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mn-cs"/>
              </a:rPr>
              <a:t>Bldg</a:t>
            </a:r>
            <a:r>
              <a:rPr kumimoji="0" lang="en-IN" sz="14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2317, Road 2830 </a:t>
            </a:r>
            <a:r>
              <a:rPr kumimoji="0" lang="en-US" sz="14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Block 428, Al Seef District </a:t>
            </a:r>
            <a:endParaRPr kumimoji="0" lang="en-US" sz="1400" b="0"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smtClean="0">
                <a:ln>
                  <a:noFill/>
                </a:ln>
                <a:solidFill>
                  <a:srgbClr val="FFFFFF"/>
                </a:solidFill>
                <a:effectLst/>
                <a:uLnTx/>
                <a:uFillTx/>
                <a:latin typeface="Calibri-Bold"/>
                <a:ea typeface="+mn-ea"/>
                <a:cs typeface="+mn-cs"/>
              </a:rPr>
              <a:t>P.O</a:t>
            </a:r>
            <a:r>
              <a:rPr kumimoji="0" lang="en-IN" sz="1200" b="1" i="0" u="none" strike="noStrike" kern="1200" cap="none" spc="0" normalizeH="0" baseline="0" noProof="0" dirty="0">
                <a:ln>
                  <a:noFill/>
                </a:ln>
                <a:solidFill>
                  <a:srgbClr val="FFFFFF"/>
                </a:solidFill>
                <a:effectLst/>
                <a:uLnTx/>
                <a:uFillTx/>
                <a:latin typeface="Calibri-Bold"/>
                <a:ea typeface="+mn-ea"/>
                <a:cs typeface="+mn-cs"/>
              </a:rPr>
              <a:t>. Box 17110 </a:t>
            </a:r>
            <a:r>
              <a:rPr kumimoji="0" lang="en-IN" sz="14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Kingdom of </a:t>
            </a:r>
            <a:r>
              <a:rPr kumimoji="0" lang="en-IN" sz="1400" b="0"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mn-cs"/>
              </a:rPr>
              <a:t>Bahrain</a:t>
            </a:r>
          </a:p>
          <a:p>
            <a:pPr>
              <a:defRPr/>
            </a:pPr>
            <a:r>
              <a:rPr lang="fr-FR" sz="1200" b="1" dirty="0">
                <a:solidFill>
                  <a:srgbClr val="FFFFFF"/>
                </a:solidFill>
                <a:latin typeface="Calibri-Bold"/>
              </a:rPr>
              <a:t>Tel </a:t>
            </a:r>
            <a:r>
              <a:rPr lang="fr-FR" sz="800" dirty="0">
                <a:solidFill>
                  <a:prstClr val="white"/>
                </a:solidFill>
                <a:latin typeface="Calibri" panose="020F0502020204030204" pitchFamily="34" charset="0"/>
              </a:rPr>
              <a:t>- </a:t>
            </a:r>
            <a:r>
              <a:rPr lang="fr-FR" sz="1200" b="1" dirty="0">
                <a:solidFill>
                  <a:srgbClr val="FFFFFF"/>
                </a:solidFill>
                <a:latin typeface="Calibri-Bold"/>
              </a:rPr>
              <a:t>+ 973 -39634887, +973 -17000486 </a:t>
            </a:r>
          </a:p>
          <a:p>
            <a:pPr>
              <a:defRPr/>
            </a:pPr>
            <a:r>
              <a:rPr lang="fr-FR" sz="1200" b="1" dirty="0">
                <a:solidFill>
                  <a:srgbClr val="FFFFFF"/>
                </a:solidFill>
                <a:latin typeface="Calibri-Bold"/>
              </a:rPr>
              <a:t>Email : sales@whitepearlsbh.com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solidFill>
              <a:effectLst/>
              <a:uLnTx/>
              <a:uFillTx/>
              <a:latin typeface="Canva Sans"/>
              <a:ea typeface="Canva Sans"/>
              <a:cs typeface="Canva Sans"/>
              <a:sym typeface="Canva Sans"/>
            </a:endParaRPr>
          </a:p>
        </p:txBody>
      </p:sp>
      <p:sp>
        <p:nvSpPr>
          <p:cNvPr id="26" name="Rectangle 25">
            <a:extLst>
              <a:ext uri="{FF2B5EF4-FFF2-40B4-BE49-F238E27FC236}">
                <a16:creationId xmlns:a16="http://schemas.microsoft.com/office/drawing/2014/main" id="{390303C6-12AD-2C41-1E58-3CB1DB1BBB54}"/>
              </a:ext>
            </a:extLst>
          </p:cNvPr>
          <p:cNvSpPr/>
          <p:nvPr/>
        </p:nvSpPr>
        <p:spPr>
          <a:xfrm rot="16200000">
            <a:off x="-1441743" y="4318294"/>
            <a:ext cx="4572002" cy="990015"/>
          </a:xfrm>
          <a:prstGeom prst="rect">
            <a:avLst/>
          </a:prstGeom>
          <a:noFill/>
        </p:spPr>
        <p:txBody>
          <a:bodyPr wrap="square" lIns="91440" tIns="45720" rIns="91440" bIns="45720">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3200" b="1" i="0" u="none" strike="noStrike" kern="1200" cap="none" spc="50" normalizeH="0" baseline="0" noProof="0" dirty="0" smtClean="0">
                <a:ln w="9525" cmpd="sng">
                  <a:solidFill>
                    <a:srgbClr val="4F81BD"/>
                  </a:solidFill>
                  <a:prstDash val="solid"/>
                </a:ln>
                <a:solidFill>
                  <a:srgbClr val="70AD47">
                    <a:tint val="1000"/>
                  </a:srgbClr>
                </a:solidFill>
                <a:effectLst>
                  <a:glow rad="63500">
                    <a:srgbClr val="8064A2">
                      <a:satMod val="175000"/>
                      <a:alpha val="40000"/>
                    </a:srgbClr>
                  </a:glow>
                </a:effectLst>
                <a:uLnTx/>
                <a:uFillTx/>
                <a:latin typeface="League Spartan"/>
                <a:ea typeface="League Spartan"/>
                <a:cs typeface="League Spartan"/>
                <a:sym typeface="League Spartan"/>
              </a:rPr>
              <a:t>COMPANY </a:t>
            </a:r>
            <a:r>
              <a:rPr kumimoji="0" lang="en-US" sz="3200" b="1" i="0" u="none" strike="noStrike" kern="1200" cap="none" spc="50" normalizeH="0" baseline="0" noProof="0" dirty="0" smtClean="0">
                <a:ln w="9525" cmpd="sng">
                  <a:solidFill>
                    <a:srgbClr val="4F81BD"/>
                  </a:solidFill>
                  <a:prstDash val="solid"/>
                </a:ln>
                <a:solidFill>
                  <a:prstClr val="white"/>
                </a:solidFill>
                <a:effectLst>
                  <a:glow rad="63500">
                    <a:srgbClr val="8064A2">
                      <a:satMod val="175000"/>
                      <a:alpha val="40000"/>
                    </a:srgbClr>
                  </a:glow>
                </a:effectLst>
                <a:uLnTx/>
                <a:uFillTx/>
                <a:latin typeface="League Spartan"/>
                <a:ea typeface="League Spartan"/>
                <a:cs typeface="League Spartan"/>
                <a:sym typeface="League Spartan"/>
              </a:rPr>
              <a:t>PROFILE</a:t>
            </a:r>
            <a:endParaRPr kumimoji="0" lang="en-US" sz="3200" b="1" i="0" u="none" strike="noStrike" kern="1200" cap="none" spc="50" normalizeH="0" baseline="0" noProof="0" dirty="0">
              <a:ln w="9525" cmpd="sng">
                <a:solidFill>
                  <a:srgbClr val="4F81BD"/>
                </a:solidFill>
                <a:prstDash val="solid"/>
              </a:ln>
              <a:solidFill>
                <a:prstClr val="white"/>
              </a:solidFill>
              <a:effectLst>
                <a:glow rad="63500">
                  <a:srgbClr val="8064A2">
                    <a:satMod val="175000"/>
                    <a:alpha val="40000"/>
                  </a:srgbClr>
                </a:glow>
              </a:effectLst>
              <a:uLnTx/>
              <a:uFillTx/>
              <a:latin typeface="League Spartan"/>
              <a:ea typeface="League Spartan"/>
              <a:cs typeface="League Spartan"/>
              <a:sym typeface="League Spartan"/>
            </a:endParaRPr>
          </a:p>
        </p:txBody>
      </p:sp>
      <p:pic>
        <p:nvPicPr>
          <p:cNvPr id="30" name="Picture 29"/>
          <p:cNvPicPr>
            <a:picLocks noChangeAspect="1"/>
          </p:cNvPicPr>
          <p:nvPr/>
        </p:nvPicPr>
        <p:blipFill>
          <a:blip r:embed="rId11"/>
          <a:stretch>
            <a:fillRect/>
          </a:stretch>
        </p:blipFill>
        <p:spPr>
          <a:xfrm>
            <a:off x="4006850" y="7897376"/>
            <a:ext cx="3276600" cy="1858222"/>
          </a:xfrm>
          <a:prstGeom prst="rect">
            <a:avLst/>
          </a:prstGeom>
        </p:spPr>
      </p:pic>
      <p:sp>
        <p:nvSpPr>
          <p:cNvPr id="31" name="TextBox 3"/>
          <p:cNvSpPr txBox="1"/>
          <p:nvPr/>
        </p:nvSpPr>
        <p:spPr>
          <a:xfrm rot="16200000">
            <a:off x="609938" y="6457612"/>
            <a:ext cx="1313377" cy="615553"/>
          </a:xfrm>
          <a:prstGeom prst="rect">
            <a:avLst/>
          </a:prstGeom>
        </p:spPr>
        <p:txBody>
          <a:bodyPr wrap="square" lIns="0" tIns="0" rIns="0" bIns="0" rtlCol="0" anchor="t">
            <a:spAutoFit/>
          </a:bodyPr>
          <a:lstStyle/>
          <a:p>
            <a:pPr marL="0" marR="0" lvl="0" indent="0" algn="r" defTabSz="914400" rtl="0" eaLnBrk="1" fontAlgn="auto" latinLnBrk="0" hangingPunct="1">
              <a:lnSpc>
                <a:spcPts val="5599"/>
              </a:lnSpc>
              <a:spcBef>
                <a:spcPts val="0"/>
              </a:spcBef>
              <a:spcAft>
                <a:spcPts val="0"/>
              </a:spcAft>
              <a:buClrTx/>
              <a:buSzTx/>
              <a:buFontTx/>
              <a:buNone/>
              <a:tabLst/>
              <a:defRPr/>
            </a:pPr>
            <a:r>
              <a:rPr kumimoji="0" lang="en-US" sz="2000" b="0" i="0" u="none" strike="noStrike" kern="1200" cap="none" spc="199" normalizeH="0" baseline="0" noProof="0" dirty="0" smtClean="0">
                <a:ln>
                  <a:noFill/>
                </a:ln>
                <a:solidFill>
                  <a:srgbClr val="FFFFFF"/>
                </a:solidFill>
                <a:effectLst/>
                <a:uLnTx/>
                <a:uFillTx/>
                <a:latin typeface="League Spartan"/>
                <a:ea typeface="League Spartan"/>
                <a:cs typeface="League Spartan"/>
                <a:sym typeface="League Spartan"/>
              </a:rPr>
              <a:t>2026</a:t>
            </a:r>
            <a:endParaRPr kumimoji="0" lang="en-US" sz="2000" b="0" i="0" u="none" strike="noStrike" kern="1200" cap="none" spc="199" normalizeH="0" baseline="0" noProof="0" dirty="0">
              <a:ln>
                <a:noFill/>
              </a:ln>
              <a:solidFill>
                <a:srgbClr val="FFFFFF"/>
              </a:solidFill>
              <a:effectLst/>
              <a:uLnTx/>
              <a:uFillTx/>
              <a:latin typeface="League Spartan"/>
              <a:ea typeface="League Spartan"/>
              <a:cs typeface="League Spartan"/>
              <a:sym typeface="League Spartan"/>
            </a:endParaRPr>
          </a:p>
        </p:txBody>
      </p:sp>
      <p:sp>
        <p:nvSpPr>
          <p:cNvPr id="19" name="Freeform 19"/>
          <p:cNvSpPr/>
          <p:nvPr/>
        </p:nvSpPr>
        <p:spPr>
          <a:xfrm flipH="1">
            <a:off x="217487" y="8673143"/>
            <a:ext cx="990600" cy="304800"/>
          </a:xfrm>
          <a:custGeom>
            <a:avLst/>
            <a:gdLst/>
            <a:ahLst/>
            <a:cxnLst/>
            <a:rect l="l" t="t" r="r" b="b"/>
            <a:pathLst>
              <a:path w="917662" h="255798">
                <a:moveTo>
                  <a:pt x="917661" y="0"/>
                </a:moveTo>
                <a:lnTo>
                  <a:pt x="0" y="0"/>
                </a:lnTo>
                <a:lnTo>
                  <a:pt x="0" y="255798"/>
                </a:lnTo>
                <a:lnTo>
                  <a:pt x="917661" y="255798"/>
                </a:lnTo>
                <a:lnTo>
                  <a:pt x="917661" y="0"/>
                </a:lnTo>
                <a:close/>
              </a:path>
            </a:pathLst>
          </a:custGeom>
          <a:blipFill>
            <a:blip r:embed="rId12">
              <a:extLst>
                <a:ext uri="{96DAC541-7B7A-43D3-8B79-37D633B846F1}">
                  <asvg:svgBlip xmlns:asvg="http://schemas.microsoft.com/office/drawing/2016/SVG/main" xmlns="" r:embed="rId28"/>
                </a:ext>
              </a:extLst>
            </a:blip>
            <a:stretch>
              <a:fillRect/>
            </a:stretch>
          </a:blipFill>
        </p:spPr>
      </p:sp>
      <p:pic>
        <p:nvPicPr>
          <p:cNvPr id="20" name="Picture 19"/>
          <p:cNvPicPr>
            <a:picLocks noChangeAspect="1"/>
          </p:cNvPicPr>
          <p:nvPr/>
        </p:nvPicPr>
        <p:blipFill rotWithShape="1">
          <a:blip r:embed="rId29"/>
          <a:srcRect b="48744"/>
          <a:stretch/>
        </p:blipFill>
        <p:spPr>
          <a:xfrm>
            <a:off x="0" y="0"/>
            <a:ext cx="7632700" cy="1384300"/>
          </a:xfrm>
          <a:prstGeom prst="rect">
            <a:avLst/>
          </a:prstGeom>
        </p:spPr>
      </p:pic>
      <p:grpSp>
        <p:nvGrpSpPr>
          <p:cNvPr id="27" name="Group 26">
            <a:extLst>
              <a:ext uri="{FF2B5EF4-FFF2-40B4-BE49-F238E27FC236}">
                <a16:creationId xmlns:a16="http://schemas.microsoft.com/office/drawing/2014/main" id="{BB927FF6-217F-F5C9-C967-FE1D9C70C4F8}"/>
              </a:ext>
            </a:extLst>
          </p:cNvPr>
          <p:cNvGrpSpPr/>
          <p:nvPr/>
        </p:nvGrpSpPr>
        <p:grpSpPr>
          <a:xfrm>
            <a:off x="273050" y="749241"/>
            <a:ext cx="7150997" cy="609600"/>
            <a:chOff x="260650" y="623710"/>
            <a:chExt cx="7150997" cy="780454"/>
          </a:xfrm>
        </p:grpSpPr>
        <p:pic>
          <p:nvPicPr>
            <p:cNvPr id="29" name="Picture 28">
              <a:extLst>
                <a:ext uri="{FF2B5EF4-FFF2-40B4-BE49-F238E27FC236}">
                  <a16:creationId xmlns:a16="http://schemas.microsoft.com/office/drawing/2014/main" id="{665C55BA-DBD0-7F53-E5E4-310405012170}"/>
                </a:ext>
              </a:extLst>
            </p:cNvPr>
            <p:cNvPicPr>
              <a:picLocks noChangeAspect="1"/>
            </p:cNvPicPr>
            <p:nvPr/>
          </p:nvPicPr>
          <p:blipFill>
            <a:blip r:embed="rId30" cstate="print">
              <a:extLst>
                <a:ext uri="{28A0092B-C50C-407E-A947-70E740481C1C}">
                  <a14:useLocalDpi xmlns:a14="http://schemas.microsoft.com/office/drawing/2010/main" val="0"/>
                </a:ext>
              </a:extLst>
            </a:blip>
            <a:srcRect t="58866" r="49227"/>
            <a:stretch/>
          </p:blipFill>
          <p:spPr>
            <a:xfrm>
              <a:off x="5060736" y="623710"/>
              <a:ext cx="2350911" cy="720000"/>
            </a:xfrm>
            <a:prstGeom prst="rect">
              <a:avLst/>
            </a:prstGeom>
          </p:spPr>
        </p:pic>
        <p:pic>
          <p:nvPicPr>
            <p:cNvPr id="28" name="Picture 27">
              <a:extLst>
                <a:ext uri="{FF2B5EF4-FFF2-40B4-BE49-F238E27FC236}">
                  <a16:creationId xmlns:a16="http://schemas.microsoft.com/office/drawing/2014/main" id="{EB834751-0B5A-7DA3-E9A1-22269271BC51}"/>
                </a:ext>
              </a:extLst>
            </p:cNvPr>
            <p:cNvPicPr>
              <a:picLocks noChangeAspect="1"/>
            </p:cNvPicPr>
            <p:nvPr/>
          </p:nvPicPr>
          <p:blipFill>
            <a:blip r:embed="rId31" cstate="print">
              <a:extLst>
                <a:ext uri="{28A0092B-C50C-407E-A947-70E740481C1C}">
                  <a14:useLocalDpi xmlns:a14="http://schemas.microsoft.com/office/drawing/2010/main" val="0"/>
                </a:ext>
              </a:extLst>
            </a:blip>
            <a:srcRect b="58578"/>
            <a:stretch/>
          </p:blipFill>
          <p:spPr>
            <a:xfrm>
              <a:off x="260650" y="684164"/>
              <a:ext cx="4598037" cy="720000"/>
            </a:xfrm>
            <a:prstGeom prst="rect">
              <a:avLst/>
            </a:prstGeom>
          </p:spPr>
        </p:pic>
      </p:grpSp>
      <p:sp>
        <p:nvSpPr>
          <p:cNvPr id="2" name="TextBox 1"/>
          <p:cNvSpPr txBox="1"/>
          <p:nvPr/>
        </p:nvSpPr>
        <p:spPr>
          <a:xfrm>
            <a:off x="4500101" y="10093834"/>
            <a:ext cx="3276600" cy="800219"/>
          </a:xfrm>
          <a:prstGeom prst="rect">
            <a:avLst/>
          </a:prstGeom>
          <a:noFill/>
        </p:spPr>
        <p:txBody>
          <a:bodyPr wrap="square" rtlCol="0">
            <a:spAutoFit/>
          </a:bodyPr>
          <a:lstStyle/>
          <a:p>
            <a:r>
              <a:rPr lang="en-IN" sz="1400" dirty="0" smtClean="0">
                <a:solidFill>
                  <a:srgbClr val="FFFFFF"/>
                </a:solidFill>
                <a:latin typeface="Calibri-Bold"/>
              </a:rPr>
              <a:t>www.whitepearlsgroup.com</a:t>
            </a:r>
          </a:p>
          <a:p>
            <a:endParaRPr lang="en-US" sz="1400" dirty="0">
              <a:solidFill>
                <a:srgbClr val="FFFFFF"/>
              </a:solidFill>
              <a:latin typeface="Calibri-Bold"/>
              <a:sym typeface="Canva Sans"/>
            </a:endParaRPr>
          </a:p>
          <a:p>
            <a:endParaRPr lang="en-US" dirty="0"/>
          </a:p>
        </p:txBody>
      </p:sp>
    </p:spTree>
    <p:extLst>
      <p:ext uri="{BB962C8B-B14F-4D97-AF65-F5344CB8AC3E}">
        <p14:creationId xmlns:p14="http://schemas.microsoft.com/office/powerpoint/2010/main" val="4457043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
            <a:extLst>
              <a:ext uri="{FF2B5EF4-FFF2-40B4-BE49-F238E27FC236}">
                <a16:creationId xmlns:a16="http://schemas.microsoft.com/office/drawing/2014/main" id="{D081DDAB-97BF-A5EB-2EDD-EDB951579DB0}"/>
              </a:ext>
            </a:extLst>
          </p:cNvPr>
          <p:cNvSpPr/>
          <p:nvPr/>
        </p:nvSpPr>
        <p:spPr>
          <a:xfrm rot="-5400000" flipH="1" flipV="1">
            <a:off x="-1566000" y="1566000"/>
            <a:ext cx="10692000" cy="7560000"/>
          </a:xfrm>
          <a:custGeom>
            <a:avLst/>
            <a:gdLst/>
            <a:ahLst/>
            <a:cxnLst/>
            <a:rect l="l" t="t" r="r" b="b"/>
            <a:pathLst>
              <a:path w="10692000" h="7560000">
                <a:moveTo>
                  <a:pt x="0" y="7560000"/>
                </a:moveTo>
                <a:lnTo>
                  <a:pt x="0" y="0"/>
                </a:lnTo>
                <a:lnTo>
                  <a:pt x="10692000" y="0"/>
                </a:lnTo>
                <a:lnTo>
                  <a:pt x="10692000" y="7560000"/>
                </a:lnTo>
                <a:lnTo>
                  <a:pt x="0" y="7560000"/>
                </a:lnTo>
                <a:close/>
              </a:path>
            </a:pathLst>
          </a:custGeom>
          <a:blipFill>
            <a:blip r:embed="rId2"/>
            <a:stretch>
              <a:fillRect t="-3433" b="-3433"/>
            </a:stretch>
          </a:blipFill>
        </p:spPr>
        <p:txBody>
          <a:bodyPr/>
          <a:lstStyle/>
          <a:p>
            <a:endParaRPr lang="en-IN" dirty="0"/>
          </a:p>
        </p:txBody>
      </p:sp>
      <p:sp>
        <p:nvSpPr>
          <p:cNvPr id="10" name="Freeform 3">
            <a:extLst>
              <a:ext uri="{FF2B5EF4-FFF2-40B4-BE49-F238E27FC236}">
                <a16:creationId xmlns:a16="http://schemas.microsoft.com/office/drawing/2014/main" id="{56CA33B7-D4DF-1A7B-F9C5-8B46C58C34FE}"/>
              </a:ext>
            </a:extLst>
          </p:cNvPr>
          <p:cNvSpPr/>
          <p:nvPr/>
        </p:nvSpPr>
        <p:spPr>
          <a:xfrm flipH="1">
            <a:off x="6134901" y="9461348"/>
            <a:ext cx="1421599" cy="1236791"/>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26" name="object 3">
            <a:extLst>
              <a:ext uri="{FF2B5EF4-FFF2-40B4-BE49-F238E27FC236}">
                <a16:creationId xmlns:a16="http://schemas.microsoft.com/office/drawing/2014/main" id="{CEF7D652-5A2F-C5EB-6D5F-9DCE54416E49}"/>
              </a:ext>
            </a:extLst>
          </p:cNvPr>
          <p:cNvGrpSpPr/>
          <p:nvPr/>
        </p:nvGrpSpPr>
        <p:grpSpPr>
          <a:xfrm>
            <a:off x="120650" y="8775700"/>
            <a:ext cx="5455468" cy="1223339"/>
            <a:chOff x="-5079" y="8190001"/>
            <a:chExt cx="6513830" cy="1567815"/>
          </a:xfrm>
        </p:grpSpPr>
        <p:pic>
          <p:nvPicPr>
            <p:cNvPr id="27" name="object 4">
              <a:extLst>
                <a:ext uri="{FF2B5EF4-FFF2-40B4-BE49-F238E27FC236}">
                  <a16:creationId xmlns:a16="http://schemas.microsoft.com/office/drawing/2014/main" id="{DE71DFF0-EE34-B136-A224-6820B1BF38DA}"/>
                </a:ext>
              </a:extLst>
            </p:cNvPr>
            <p:cNvPicPr/>
            <p:nvPr/>
          </p:nvPicPr>
          <p:blipFill>
            <a:blip r:embed="rId5" cstate="print"/>
            <a:stretch>
              <a:fillRect/>
            </a:stretch>
          </p:blipFill>
          <p:spPr>
            <a:xfrm>
              <a:off x="0" y="8190001"/>
              <a:ext cx="6508622" cy="1567814"/>
            </a:xfrm>
            <a:prstGeom prst="rect">
              <a:avLst/>
            </a:prstGeom>
          </p:spPr>
        </p:pic>
        <p:pic>
          <p:nvPicPr>
            <p:cNvPr id="28" name="object 5">
              <a:extLst>
                <a:ext uri="{FF2B5EF4-FFF2-40B4-BE49-F238E27FC236}">
                  <a16:creationId xmlns:a16="http://schemas.microsoft.com/office/drawing/2014/main" id="{B173CCFC-8033-D9BF-0F70-CDAB6A3B25B1}"/>
                </a:ext>
              </a:extLst>
            </p:cNvPr>
            <p:cNvPicPr/>
            <p:nvPr/>
          </p:nvPicPr>
          <p:blipFill>
            <a:blip r:embed="rId6" cstate="print"/>
            <a:stretch>
              <a:fillRect/>
            </a:stretch>
          </p:blipFill>
          <p:spPr>
            <a:xfrm>
              <a:off x="2728594" y="8846477"/>
              <a:ext cx="245364" cy="140106"/>
            </a:xfrm>
            <a:prstGeom prst="rect">
              <a:avLst/>
            </a:prstGeom>
          </p:spPr>
        </p:pic>
        <p:sp>
          <p:nvSpPr>
            <p:cNvPr id="29" name="object 6">
              <a:extLst>
                <a:ext uri="{FF2B5EF4-FFF2-40B4-BE49-F238E27FC236}">
                  <a16:creationId xmlns:a16="http://schemas.microsoft.com/office/drawing/2014/main" id="{7156CBFB-D015-277E-82FD-A7D3D199DE90}"/>
                </a:ext>
              </a:extLst>
            </p:cNvPr>
            <p:cNvSpPr/>
            <p:nvPr/>
          </p:nvSpPr>
          <p:spPr>
            <a:xfrm>
              <a:off x="0" y="8223631"/>
              <a:ext cx="6445250" cy="1430655"/>
            </a:xfrm>
            <a:custGeom>
              <a:avLst/>
              <a:gdLst/>
              <a:ahLst/>
              <a:cxnLst/>
              <a:rect l="l" t="t" r="r" b="b"/>
              <a:pathLst>
                <a:path w="6445250" h="1430654">
                  <a:moveTo>
                    <a:pt x="1735835" y="380873"/>
                  </a:moveTo>
                  <a:lnTo>
                    <a:pt x="2164460" y="380873"/>
                  </a:lnTo>
                  <a:lnTo>
                    <a:pt x="2164460" y="1409573"/>
                  </a:lnTo>
                  <a:lnTo>
                    <a:pt x="1735835" y="1409573"/>
                  </a:lnTo>
                  <a:lnTo>
                    <a:pt x="1735835" y="380873"/>
                  </a:lnTo>
                </a:path>
                <a:path w="6445250" h="1430654">
                  <a:moveTo>
                    <a:pt x="5922390" y="360045"/>
                  </a:moveTo>
                  <a:lnTo>
                    <a:pt x="5978391" y="361789"/>
                  </a:lnTo>
                  <a:lnTo>
                    <a:pt x="6031212" y="367024"/>
                  </a:lnTo>
                  <a:lnTo>
                    <a:pt x="6080855" y="375749"/>
                  </a:lnTo>
                  <a:lnTo>
                    <a:pt x="6127319" y="387964"/>
                  </a:lnTo>
                  <a:lnTo>
                    <a:pt x="6170604" y="403669"/>
                  </a:lnTo>
                  <a:lnTo>
                    <a:pt x="6210710" y="422863"/>
                  </a:lnTo>
                  <a:lnTo>
                    <a:pt x="6247638" y="445548"/>
                  </a:lnTo>
                  <a:lnTo>
                    <a:pt x="6281387" y="471723"/>
                  </a:lnTo>
                  <a:lnTo>
                    <a:pt x="6311957" y="501388"/>
                  </a:lnTo>
                  <a:lnTo>
                    <a:pt x="6339349" y="534544"/>
                  </a:lnTo>
                  <a:lnTo>
                    <a:pt x="6363561" y="571189"/>
                  </a:lnTo>
                  <a:lnTo>
                    <a:pt x="6384595" y="611325"/>
                  </a:lnTo>
                  <a:lnTo>
                    <a:pt x="6402450" y="654951"/>
                  </a:lnTo>
                  <a:lnTo>
                    <a:pt x="6076314" y="715213"/>
                  </a:lnTo>
                  <a:lnTo>
                    <a:pt x="6050404" y="676591"/>
                  </a:lnTo>
                  <a:lnTo>
                    <a:pt x="6014958" y="649004"/>
                  </a:lnTo>
                  <a:lnTo>
                    <a:pt x="5969962" y="632452"/>
                  </a:lnTo>
                  <a:lnTo>
                    <a:pt x="5915405" y="626935"/>
                  </a:lnTo>
                  <a:lnTo>
                    <a:pt x="5889063" y="627737"/>
                  </a:lnTo>
                  <a:lnTo>
                    <a:pt x="5849094" y="634157"/>
                  </a:lnTo>
                  <a:lnTo>
                    <a:pt x="5813732" y="654727"/>
                  </a:lnTo>
                  <a:lnTo>
                    <a:pt x="5812281" y="657796"/>
                  </a:lnTo>
                  <a:lnTo>
                    <a:pt x="5816970" y="672050"/>
                  </a:lnTo>
                  <a:lnTo>
                    <a:pt x="5831030" y="683472"/>
                  </a:lnTo>
                  <a:lnTo>
                    <a:pt x="5854447" y="692061"/>
                  </a:lnTo>
                  <a:lnTo>
                    <a:pt x="5887211" y="697814"/>
                  </a:lnTo>
                  <a:lnTo>
                    <a:pt x="5954065" y="705752"/>
                  </a:lnTo>
                  <a:lnTo>
                    <a:pt x="6014633" y="713773"/>
                  </a:lnTo>
                  <a:lnTo>
                    <a:pt x="6068915" y="721876"/>
                  </a:lnTo>
                  <a:lnTo>
                    <a:pt x="6116907" y="730061"/>
                  </a:lnTo>
                  <a:lnTo>
                    <a:pt x="6158608" y="738327"/>
                  </a:lnTo>
                  <a:lnTo>
                    <a:pt x="6223126" y="755103"/>
                  </a:lnTo>
                  <a:lnTo>
                    <a:pt x="6267060" y="773070"/>
                  </a:lnTo>
                  <a:lnTo>
                    <a:pt x="6307804" y="797329"/>
                  </a:lnTo>
                  <a:lnTo>
                    <a:pt x="6345356" y="827882"/>
                  </a:lnTo>
                  <a:lnTo>
                    <a:pt x="6379717" y="864730"/>
                  </a:lnTo>
                  <a:lnTo>
                    <a:pt x="6408314" y="906759"/>
                  </a:lnTo>
                  <a:lnTo>
                    <a:pt x="6428755" y="952855"/>
                  </a:lnTo>
                  <a:lnTo>
                    <a:pt x="6441029" y="1003019"/>
                  </a:lnTo>
                  <a:lnTo>
                    <a:pt x="6445122" y="1057249"/>
                  </a:lnTo>
                  <a:lnTo>
                    <a:pt x="6442214" y="1105081"/>
                  </a:lnTo>
                  <a:lnTo>
                    <a:pt x="6433487" y="1149963"/>
                  </a:lnTo>
                  <a:lnTo>
                    <a:pt x="6418940" y="1191895"/>
                  </a:lnTo>
                  <a:lnTo>
                    <a:pt x="6398570" y="1230876"/>
                  </a:lnTo>
                  <a:lnTo>
                    <a:pt x="6372375" y="1266908"/>
                  </a:lnTo>
                  <a:lnTo>
                    <a:pt x="6340353" y="1299990"/>
                  </a:lnTo>
                  <a:lnTo>
                    <a:pt x="6302501" y="1330121"/>
                  </a:lnTo>
                  <a:lnTo>
                    <a:pt x="6265187" y="1353624"/>
                  </a:lnTo>
                  <a:lnTo>
                    <a:pt x="6224680" y="1373993"/>
                  </a:lnTo>
                  <a:lnTo>
                    <a:pt x="6180979" y="1391229"/>
                  </a:lnTo>
                  <a:lnTo>
                    <a:pt x="6134084" y="1405331"/>
                  </a:lnTo>
                  <a:lnTo>
                    <a:pt x="6083991" y="1416299"/>
                  </a:lnTo>
                  <a:lnTo>
                    <a:pt x="6030700" y="1424133"/>
                  </a:lnTo>
                  <a:lnTo>
                    <a:pt x="5974209" y="1428834"/>
                  </a:lnTo>
                  <a:lnTo>
                    <a:pt x="5914516" y="1430401"/>
                  </a:lnTo>
                  <a:lnTo>
                    <a:pt x="5856612" y="1428678"/>
                  </a:lnTo>
                  <a:lnTo>
                    <a:pt x="5801935" y="1423511"/>
                  </a:lnTo>
                  <a:lnTo>
                    <a:pt x="5750485" y="1414900"/>
                  </a:lnTo>
                  <a:lnTo>
                    <a:pt x="5702263" y="1402844"/>
                  </a:lnTo>
                  <a:lnTo>
                    <a:pt x="5657269" y="1387344"/>
                  </a:lnTo>
                  <a:lnTo>
                    <a:pt x="5615504" y="1368400"/>
                  </a:lnTo>
                  <a:lnTo>
                    <a:pt x="5576966" y="1346011"/>
                  </a:lnTo>
                  <a:lnTo>
                    <a:pt x="5541658" y="1320177"/>
                  </a:lnTo>
                  <a:lnTo>
                    <a:pt x="5509578" y="1290900"/>
                  </a:lnTo>
                  <a:lnTo>
                    <a:pt x="5480728" y="1258178"/>
                  </a:lnTo>
                  <a:lnTo>
                    <a:pt x="5455108" y="1222011"/>
                  </a:lnTo>
                  <a:lnTo>
                    <a:pt x="5432717" y="1182401"/>
                  </a:lnTo>
                  <a:lnTo>
                    <a:pt x="5413556" y="1139346"/>
                  </a:lnTo>
                  <a:lnTo>
                    <a:pt x="5397626" y="1092847"/>
                  </a:lnTo>
                  <a:lnTo>
                    <a:pt x="5739891" y="1047508"/>
                  </a:lnTo>
                  <a:lnTo>
                    <a:pt x="5756183" y="1086434"/>
                  </a:lnTo>
                  <a:lnTo>
                    <a:pt x="5783569" y="1116710"/>
                  </a:lnTo>
                  <a:lnTo>
                    <a:pt x="5822050" y="1138336"/>
                  </a:lnTo>
                  <a:lnTo>
                    <a:pt x="5871626" y="1151311"/>
                  </a:lnTo>
                  <a:lnTo>
                    <a:pt x="5932296" y="1155636"/>
                  </a:lnTo>
                  <a:lnTo>
                    <a:pt x="5989563" y="1153219"/>
                  </a:lnTo>
                  <a:lnTo>
                    <a:pt x="6030483" y="1145970"/>
                  </a:lnTo>
                  <a:lnTo>
                    <a:pt x="6055044" y="1133889"/>
                  </a:lnTo>
                  <a:lnTo>
                    <a:pt x="6063233" y="1116977"/>
                  </a:lnTo>
                  <a:lnTo>
                    <a:pt x="6061852" y="1110717"/>
                  </a:lnTo>
                  <a:lnTo>
                    <a:pt x="6024826" y="1087928"/>
                  </a:lnTo>
                  <a:lnTo>
                    <a:pt x="5960679" y="1075455"/>
                  </a:lnTo>
                  <a:lnTo>
                    <a:pt x="5912865" y="1068552"/>
                  </a:lnTo>
                  <a:lnTo>
                    <a:pt x="5839154" y="1056982"/>
                  </a:lnTo>
                  <a:lnTo>
                    <a:pt x="5772612" y="1043799"/>
                  </a:lnTo>
                  <a:lnTo>
                    <a:pt x="5713240" y="1029002"/>
                  </a:lnTo>
                  <a:lnTo>
                    <a:pt x="5661040" y="1012591"/>
                  </a:lnTo>
                  <a:lnTo>
                    <a:pt x="5616014" y="994567"/>
                  </a:lnTo>
                  <a:lnTo>
                    <a:pt x="5578163" y="974928"/>
                  </a:lnTo>
                  <a:lnTo>
                    <a:pt x="5523991" y="930808"/>
                  </a:lnTo>
                  <a:lnTo>
                    <a:pt x="5495263" y="892056"/>
                  </a:lnTo>
                  <a:lnTo>
                    <a:pt x="5472929" y="851558"/>
                  </a:lnTo>
                  <a:lnTo>
                    <a:pt x="5456984" y="809317"/>
                  </a:lnTo>
                  <a:lnTo>
                    <a:pt x="5447422" y="765333"/>
                  </a:lnTo>
                  <a:lnTo>
                    <a:pt x="5444235" y="719607"/>
                  </a:lnTo>
                  <a:lnTo>
                    <a:pt x="5447938" y="667391"/>
                  </a:lnTo>
                  <a:lnTo>
                    <a:pt x="5459043" y="618679"/>
                  </a:lnTo>
                  <a:lnTo>
                    <a:pt x="5477541" y="573470"/>
                  </a:lnTo>
                  <a:lnTo>
                    <a:pt x="5503427" y="531763"/>
                  </a:lnTo>
                  <a:lnTo>
                    <a:pt x="5536693" y="493557"/>
                  </a:lnTo>
                  <a:lnTo>
                    <a:pt x="5577331" y="458851"/>
                  </a:lnTo>
                  <a:lnTo>
                    <a:pt x="5616979" y="432663"/>
                  </a:lnTo>
                  <a:lnTo>
                    <a:pt x="5659835" y="410493"/>
                  </a:lnTo>
                  <a:lnTo>
                    <a:pt x="5705904" y="392343"/>
                  </a:lnTo>
                  <a:lnTo>
                    <a:pt x="5755189" y="378219"/>
                  </a:lnTo>
                  <a:lnTo>
                    <a:pt x="5807696" y="368125"/>
                  </a:lnTo>
                  <a:lnTo>
                    <a:pt x="5863428" y="362065"/>
                  </a:lnTo>
                  <a:lnTo>
                    <a:pt x="5922390" y="360045"/>
                  </a:lnTo>
                </a:path>
                <a:path w="6445250" h="1430654">
                  <a:moveTo>
                    <a:pt x="4199254" y="360045"/>
                  </a:moveTo>
                  <a:lnTo>
                    <a:pt x="4253686" y="362829"/>
                  </a:lnTo>
                  <a:lnTo>
                    <a:pt x="4303998" y="371173"/>
                  </a:lnTo>
                  <a:lnTo>
                    <a:pt x="4350166" y="385065"/>
                  </a:lnTo>
                  <a:lnTo>
                    <a:pt x="4392167" y="404495"/>
                  </a:lnTo>
                  <a:lnTo>
                    <a:pt x="4429317" y="428329"/>
                  </a:lnTo>
                  <a:lnTo>
                    <a:pt x="4460763" y="455437"/>
                  </a:lnTo>
                  <a:lnTo>
                    <a:pt x="4486518" y="485808"/>
                  </a:lnTo>
                  <a:lnTo>
                    <a:pt x="4506594" y="519430"/>
                  </a:lnTo>
                  <a:lnTo>
                    <a:pt x="4528684" y="591189"/>
                  </a:lnTo>
                  <a:lnTo>
                    <a:pt x="4535599" y="638588"/>
                  </a:lnTo>
                  <a:lnTo>
                    <a:pt x="4539753" y="693666"/>
                  </a:lnTo>
                  <a:lnTo>
                    <a:pt x="4541138" y="756424"/>
                  </a:lnTo>
                  <a:lnTo>
                    <a:pt x="4541138" y="1409573"/>
                  </a:lnTo>
                  <a:lnTo>
                    <a:pt x="4112640" y="1409573"/>
                  </a:lnTo>
                  <a:lnTo>
                    <a:pt x="4112640" y="767372"/>
                  </a:lnTo>
                  <a:lnTo>
                    <a:pt x="4111521" y="736732"/>
                  </a:lnTo>
                  <a:lnTo>
                    <a:pt x="4102568" y="694852"/>
                  </a:lnTo>
                  <a:lnTo>
                    <a:pt x="4061908" y="668601"/>
                  </a:lnTo>
                  <a:lnTo>
                    <a:pt x="4048378" y="667600"/>
                  </a:lnTo>
                  <a:lnTo>
                    <a:pt x="4010894" y="675599"/>
                  </a:lnTo>
                  <a:lnTo>
                    <a:pt x="3984148" y="699595"/>
                  </a:lnTo>
                  <a:lnTo>
                    <a:pt x="3968118" y="739588"/>
                  </a:lnTo>
                  <a:lnTo>
                    <a:pt x="3962780" y="795578"/>
                  </a:lnTo>
                  <a:lnTo>
                    <a:pt x="3962780" y="1409573"/>
                  </a:lnTo>
                  <a:lnTo>
                    <a:pt x="3534155" y="1409573"/>
                  </a:lnTo>
                  <a:lnTo>
                    <a:pt x="3534155" y="380873"/>
                  </a:lnTo>
                  <a:lnTo>
                    <a:pt x="3934967" y="380873"/>
                  </a:lnTo>
                  <a:lnTo>
                    <a:pt x="3934967" y="520954"/>
                  </a:lnTo>
                  <a:lnTo>
                    <a:pt x="3951747" y="478290"/>
                  </a:lnTo>
                  <a:lnTo>
                    <a:pt x="3975521" y="442178"/>
                  </a:lnTo>
                  <a:lnTo>
                    <a:pt x="4006290" y="412622"/>
                  </a:lnTo>
                  <a:lnTo>
                    <a:pt x="4044050" y="389626"/>
                  </a:lnTo>
                  <a:lnTo>
                    <a:pt x="4088798" y="373195"/>
                  </a:lnTo>
                  <a:lnTo>
                    <a:pt x="4140534" y="363333"/>
                  </a:lnTo>
                  <a:lnTo>
                    <a:pt x="4199254" y="360045"/>
                  </a:lnTo>
                </a:path>
                <a:path w="6445250" h="1430654">
                  <a:moveTo>
                    <a:pt x="2847212" y="360045"/>
                  </a:moveTo>
                  <a:lnTo>
                    <a:pt x="2900675" y="361898"/>
                  </a:lnTo>
                  <a:lnTo>
                    <a:pt x="2951840" y="367458"/>
                  </a:lnTo>
                  <a:lnTo>
                    <a:pt x="3000708" y="376724"/>
                  </a:lnTo>
                  <a:lnTo>
                    <a:pt x="3047278" y="389697"/>
                  </a:lnTo>
                  <a:lnTo>
                    <a:pt x="3091548" y="406376"/>
                  </a:lnTo>
                  <a:lnTo>
                    <a:pt x="3133517" y="426762"/>
                  </a:lnTo>
                  <a:lnTo>
                    <a:pt x="3173185" y="450854"/>
                  </a:lnTo>
                  <a:lnTo>
                    <a:pt x="3210550" y="478653"/>
                  </a:lnTo>
                  <a:lnTo>
                    <a:pt x="3245611" y="510159"/>
                  </a:lnTo>
                  <a:lnTo>
                    <a:pt x="3277672" y="544810"/>
                  </a:lnTo>
                  <a:lnTo>
                    <a:pt x="3305953" y="582063"/>
                  </a:lnTo>
                  <a:lnTo>
                    <a:pt x="3330457" y="621919"/>
                  </a:lnTo>
                  <a:lnTo>
                    <a:pt x="3351185" y="664378"/>
                  </a:lnTo>
                  <a:lnTo>
                    <a:pt x="3368139" y="709440"/>
                  </a:lnTo>
                  <a:lnTo>
                    <a:pt x="3381323" y="757105"/>
                  </a:lnTo>
                  <a:lnTo>
                    <a:pt x="3390737" y="807373"/>
                  </a:lnTo>
                  <a:lnTo>
                    <a:pt x="3396384" y="860245"/>
                  </a:lnTo>
                  <a:lnTo>
                    <a:pt x="3398265" y="915720"/>
                  </a:lnTo>
                  <a:lnTo>
                    <a:pt x="3398166" y="923886"/>
                  </a:lnTo>
                  <a:lnTo>
                    <a:pt x="3397853" y="939315"/>
                  </a:lnTo>
                  <a:lnTo>
                    <a:pt x="3397301" y="962010"/>
                  </a:lnTo>
                  <a:lnTo>
                    <a:pt x="3396487" y="991971"/>
                  </a:lnTo>
                  <a:lnTo>
                    <a:pt x="2734690" y="991971"/>
                  </a:lnTo>
                  <a:lnTo>
                    <a:pt x="2737002" y="1024016"/>
                  </a:lnTo>
                  <a:lnTo>
                    <a:pt x="2750960" y="1077151"/>
                  </a:lnTo>
                  <a:lnTo>
                    <a:pt x="2778992" y="1115106"/>
                  </a:lnTo>
                  <a:lnTo>
                    <a:pt x="2830478" y="1134380"/>
                  </a:lnTo>
                  <a:lnTo>
                    <a:pt x="2865627" y="1136789"/>
                  </a:lnTo>
                  <a:lnTo>
                    <a:pt x="2915132" y="1129164"/>
                  </a:lnTo>
                  <a:lnTo>
                    <a:pt x="2953718" y="1106289"/>
                  </a:lnTo>
                  <a:lnTo>
                    <a:pt x="2981374" y="1068161"/>
                  </a:lnTo>
                  <a:lnTo>
                    <a:pt x="2998088" y="1014780"/>
                  </a:lnTo>
                  <a:lnTo>
                    <a:pt x="3397376" y="1041006"/>
                  </a:lnTo>
                  <a:lnTo>
                    <a:pt x="3385472" y="1089669"/>
                  </a:lnTo>
                  <a:lnTo>
                    <a:pt x="3369356" y="1135553"/>
                  </a:lnTo>
                  <a:lnTo>
                    <a:pt x="3349030" y="1178659"/>
                  </a:lnTo>
                  <a:lnTo>
                    <a:pt x="3324497" y="1218986"/>
                  </a:lnTo>
                  <a:lnTo>
                    <a:pt x="3295758" y="1256536"/>
                  </a:lnTo>
                  <a:lnTo>
                    <a:pt x="3262816" y="1291307"/>
                  </a:lnTo>
                  <a:lnTo>
                    <a:pt x="3225672" y="1323301"/>
                  </a:lnTo>
                  <a:lnTo>
                    <a:pt x="3189847" y="1348403"/>
                  </a:lnTo>
                  <a:lnTo>
                    <a:pt x="3151048" y="1370157"/>
                  </a:lnTo>
                  <a:lnTo>
                    <a:pt x="3109278" y="1388565"/>
                  </a:lnTo>
                  <a:lnTo>
                    <a:pt x="3064541" y="1403626"/>
                  </a:lnTo>
                  <a:lnTo>
                    <a:pt x="3016839" y="1415340"/>
                  </a:lnTo>
                  <a:lnTo>
                    <a:pt x="2966176" y="1423707"/>
                  </a:lnTo>
                  <a:lnTo>
                    <a:pt x="2912553" y="1428727"/>
                  </a:lnTo>
                  <a:lnTo>
                    <a:pt x="2855975" y="1430401"/>
                  </a:lnTo>
                  <a:lnTo>
                    <a:pt x="2799851" y="1428547"/>
                  </a:lnTo>
                  <a:lnTo>
                    <a:pt x="2746285" y="1422985"/>
                  </a:lnTo>
                  <a:lnTo>
                    <a:pt x="2695278" y="1413716"/>
                  </a:lnTo>
                  <a:lnTo>
                    <a:pt x="2646830" y="1400740"/>
                  </a:lnTo>
                  <a:lnTo>
                    <a:pt x="2600941" y="1384055"/>
                  </a:lnTo>
                  <a:lnTo>
                    <a:pt x="2557610" y="1363662"/>
                  </a:lnTo>
                  <a:lnTo>
                    <a:pt x="2516838" y="1339562"/>
                  </a:lnTo>
                  <a:lnTo>
                    <a:pt x="2478625" y="1311753"/>
                  </a:lnTo>
                  <a:lnTo>
                    <a:pt x="2442971" y="1280236"/>
                  </a:lnTo>
                  <a:lnTo>
                    <a:pt x="2406759" y="1241561"/>
                  </a:lnTo>
                  <a:lnTo>
                    <a:pt x="2375370" y="1200621"/>
                  </a:lnTo>
                  <a:lnTo>
                    <a:pt x="2348806" y="1157416"/>
                  </a:lnTo>
                  <a:lnTo>
                    <a:pt x="2327068" y="1111946"/>
                  </a:lnTo>
                  <a:lnTo>
                    <a:pt x="2310158" y="1064212"/>
                  </a:lnTo>
                  <a:lnTo>
                    <a:pt x="2298078" y="1014211"/>
                  </a:lnTo>
                  <a:lnTo>
                    <a:pt x="2290829" y="961946"/>
                  </a:lnTo>
                  <a:lnTo>
                    <a:pt x="2288412" y="907415"/>
                  </a:lnTo>
                  <a:lnTo>
                    <a:pt x="2290294" y="857174"/>
                  </a:lnTo>
                  <a:lnTo>
                    <a:pt x="2295940" y="808698"/>
                  </a:lnTo>
                  <a:lnTo>
                    <a:pt x="2305350" y="761985"/>
                  </a:lnTo>
                  <a:lnTo>
                    <a:pt x="2318527" y="717038"/>
                  </a:lnTo>
                  <a:lnTo>
                    <a:pt x="2335471" y="673856"/>
                  </a:lnTo>
                  <a:lnTo>
                    <a:pt x="2356183" y="632440"/>
                  </a:lnTo>
                  <a:lnTo>
                    <a:pt x="2380665" y="592790"/>
                  </a:lnTo>
                  <a:lnTo>
                    <a:pt x="2408916" y="554908"/>
                  </a:lnTo>
                  <a:lnTo>
                    <a:pt x="2440939" y="518795"/>
                  </a:lnTo>
                  <a:lnTo>
                    <a:pt x="2476062" y="485488"/>
                  </a:lnTo>
                  <a:lnTo>
                    <a:pt x="2513693" y="456096"/>
                  </a:lnTo>
                  <a:lnTo>
                    <a:pt x="2553833" y="430619"/>
                  </a:lnTo>
                  <a:lnTo>
                    <a:pt x="2596478" y="409059"/>
                  </a:lnTo>
                  <a:lnTo>
                    <a:pt x="2641626" y="391416"/>
                  </a:lnTo>
                  <a:lnTo>
                    <a:pt x="2689276" y="377693"/>
                  </a:lnTo>
                  <a:lnTo>
                    <a:pt x="2739425" y="367889"/>
                  </a:lnTo>
                  <a:lnTo>
                    <a:pt x="2792071" y="362006"/>
                  </a:lnTo>
                  <a:lnTo>
                    <a:pt x="2847212" y="360045"/>
                  </a:lnTo>
                </a:path>
                <a:path w="6445250" h="1430654">
                  <a:moveTo>
                    <a:pt x="5182361" y="53594"/>
                  </a:moveTo>
                  <a:lnTo>
                    <a:pt x="5182361" y="380873"/>
                  </a:lnTo>
                  <a:lnTo>
                    <a:pt x="5379719" y="380873"/>
                  </a:lnTo>
                  <a:lnTo>
                    <a:pt x="5379719" y="672566"/>
                  </a:lnTo>
                  <a:lnTo>
                    <a:pt x="5182361" y="672566"/>
                  </a:lnTo>
                  <a:lnTo>
                    <a:pt x="5182361" y="1017739"/>
                  </a:lnTo>
                  <a:lnTo>
                    <a:pt x="5187410" y="1067623"/>
                  </a:lnTo>
                  <a:lnTo>
                    <a:pt x="5224002" y="1098553"/>
                  </a:lnTo>
                  <a:lnTo>
                    <a:pt x="5248020" y="1101077"/>
                  </a:lnTo>
                  <a:lnTo>
                    <a:pt x="5273117" y="1100024"/>
                  </a:lnTo>
                  <a:lnTo>
                    <a:pt x="5303440" y="1096864"/>
                  </a:lnTo>
                  <a:lnTo>
                    <a:pt x="5338978" y="1091593"/>
                  </a:lnTo>
                  <a:lnTo>
                    <a:pt x="5379719" y="1084211"/>
                  </a:lnTo>
                  <a:lnTo>
                    <a:pt x="5379719" y="1395984"/>
                  </a:lnTo>
                  <a:lnTo>
                    <a:pt x="5327262" y="1405516"/>
                  </a:lnTo>
                  <a:lnTo>
                    <a:pt x="5276415" y="1412930"/>
                  </a:lnTo>
                  <a:lnTo>
                    <a:pt x="5227170" y="1418226"/>
                  </a:lnTo>
                  <a:lnTo>
                    <a:pt x="5179523" y="1421404"/>
                  </a:lnTo>
                  <a:lnTo>
                    <a:pt x="5133466" y="1422463"/>
                  </a:lnTo>
                  <a:lnTo>
                    <a:pt x="5073818" y="1420181"/>
                  </a:lnTo>
                  <a:lnTo>
                    <a:pt x="5019580" y="1413336"/>
                  </a:lnTo>
                  <a:lnTo>
                    <a:pt x="4970748" y="1401927"/>
                  </a:lnTo>
                  <a:lnTo>
                    <a:pt x="4927312" y="1385955"/>
                  </a:lnTo>
                  <a:lnTo>
                    <a:pt x="4889268" y="1365419"/>
                  </a:lnTo>
                  <a:lnTo>
                    <a:pt x="4856606" y="1340319"/>
                  </a:lnTo>
                  <a:lnTo>
                    <a:pt x="4829132" y="1310285"/>
                  </a:lnTo>
                  <a:lnTo>
                    <a:pt x="4806653" y="1274956"/>
                  </a:lnTo>
                  <a:lnTo>
                    <a:pt x="4789169" y="1234332"/>
                  </a:lnTo>
                  <a:lnTo>
                    <a:pt x="4776681" y="1188411"/>
                  </a:lnTo>
                  <a:lnTo>
                    <a:pt x="4769188" y="1137195"/>
                  </a:lnTo>
                  <a:lnTo>
                    <a:pt x="4766690" y="1080681"/>
                  </a:lnTo>
                  <a:lnTo>
                    <a:pt x="4767706" y="964933"/>
                  </a:lnTo>
                  <a:lnTo>
                    <a:pt x="4767706" y="672566"/>
                  </a:lnTo>
                  <a:lnTo>
                    <a:pt x="4619878" y="672566"/>
                  </a:lnTo>
                  <a:lnTo>
                    <a:pt x="4619878" y="380873"/>
                  </a:lnTo>
                  <a:lnTo>
                    <a:pt x="4768087" y="380873"/>
                  </a:lnTo>
                  <a:lnTo>
                    <a:pt x="4773929" y="60071"/>
                  </a:lnTo>
                  <a:lnTo>
                    <a:pt x="5182361" y="53594"/>
                  </a:lnTo>
                </a:path>
                <a:path w="6445250" h="1430654">
                  <a:moveTo>
                    <a:pt x="1136967" y="42672"/>
                  </a:moveTo>
                  <a:lnTo>
                    <a:pt x="1559559" y="42672"/>
                  </a:lnTo>
                  <a:lnTo>
                    <a:pt x="1559559" y="1409573"/>
                  </a:lnTo>
                  <a:lnTo>
                    <a:pt x="1136967" y="1409573"/>
                  </a:lnTo>
                  <a:lnTo>
                    <a:pt x="1136967" y="42672"/>
                  </a:lnTo>
                </a:path>
                <a:path w="6445250" h="1430654">
                  <a:moveTo>
                    <a:pt x="0" y="192656"/>
                  </a:moveTo>
                  <a:lnTo>
                    <a:pt x="45813" y="148575"/>
                  </a:lnTo>
                  <a:lnTo>
                    <a:pt x="84813" y="118879"/>
                  </a:lnTo>
                  <a:lnTo>
                    <a:pt x="126387" y="93139"/>
                  </a:lnTo>
                  <a:lnTo>
                    <a:pt x="170534" y="71358"/>
                  </a:lnTo>
                  <a:lnTo>
                    <a:pt x="217254" y="53535"/>
                  </a:lnTo>
                  <a:lnTo>
                    <a:pt x="266548" y="39671"/>
                  </a:lnTo>
                  <a:lnTo>
                    <a:pt x="318415" y="29767"/>
                  </a:lnTo>
                  <a:lnTo>
                    <a:pt x="372855" y="23825"/>
                  </a:lnTo>
                  <a:lnTo>
                    <a:pt x="429869" y="21844"/>
                  </a:lnTo>
                  <a:lnTo>
                    <a:pt x="488832" y="23716"/>
                  </a:lnTo>
                  <a:lnTo>
                    <a:pt x="544706" y="29333"/>
                  </a:lnTo>
                  <a:lnTo>
                    <a:pt x="597493" y="38697"/>
                  </a:lnTo>
                  <a:lnTo>
                    <a:pt x="647191" y="51808"/>
                  </a:lnTo>
                  <a:lnTo>
                    <a:pt x="693801" y="68667"/>
                  </a:lnTo>
                  <a:lnTo>
                    <a:pt x="737323" y="89276"/>
                  </a:lnTo>
                  <a:lnTo>
                    <a:pt x="777757" y="113635"/>
                  </a:lnTo>
                  <a:lnTo>
                    <a:pt x="815104" y="141745"/>
                  </a:lnTo>
                  <a:lnTo>
                    <a:pt x="849363" y="173609"/>
                  </a:lnTo>
                  <a:lnTo>
                    <a:pt x="880499" y="208783"/>
                  </a:lnTo>
                  <a:lnTo>
                    <a:pt x="908479" y="246826"/>
                  </a:lnTo>
                  <a:lnTo>
                    <a:pt x="933301" y="287739"/>
                  </a:lnTo>
                  <a:lnTo>
                    <a:pt x="954965" y="331521"/>
                  </a:lnTo>
                  <a:lnTo>
                    <a:pt x="973472" y="378173"/>
                  </a:lnTo>
                  <a:lnTo>
                    <a:pt x="988822" y="427693"/>
                  </a:lnTo>
                  <a:lnTo>
                    <a:pt x="1001014" y="480083"/>
                  </a:lnTo>
                  <a:lnTo>
                    <a:pt x="1010047" y="535342"/>
                  </a:lnTo>
                  <a:lnTo>
                    <a:pt x="1015923" y="593471"/>
                  </a:lnTo>
                  <a:lnTo>
                    <a:pt x="594347" y="615022"/>
                  </a:lnTo>
                  <a:lnTo>
                    <a:pt x="591489" y="548038"/>
                  </a:lnTo>
                  <a:lnTo>
                    <a:pt x="582918" y="492580"/>
                  </a:lnTo>
                  <a:lnTo>
                    <a:pt x="568635" y="448664"/>
                  </a:lnTo>
                  <a:lnTo>
                    <a:pt x="524920" y="393043"/>
                  </a:lnTo>
                  <a:lnTo>
                    <a:pt x="472271" y="366424"/>
                  </a:lnTo>
                  <a:lnTo>
                    <a:pt x="443344" y="363093"/>
                  </a:lnTo>
                  <a:lnTo>
                    <a:pt x="410783" y="366765"/>
                  </a:lnTo>
                  <a:lnTo>
                    <a:pt x="355943" y="396150"/>
                  </a:lnTo>
                  <a:lnTo>
                    <a:pt x="314813" y="454923"/>
                  </a:lnTo>
                  <a:lnTo>
                    <a:pt x="299390" y="495331"/>
                  </a:lnTo>
                  <a:lnTo>
                    <a:pt x="287394" y="543088"/>
                  </a:lnTo>
                  <a:lnTo>
                    <a:pt x="278825" y="598193"/>
                  </a:lnTo>
                  <a:lnTo>
                    <a:pt x="273684" y="660648"/>
                  </a:lnTo>
                  <a:lnTo>
                    <a:pt x="271970" y="730453"/>
                  </a:lnTo>
                  <a:lnTo>
                    <a:pt x="273226" y="797177"/>
                  </a:lnTo>
                  <a:lnTo>
                    <a:pt x="276995" y="856038"/>
                  </a:lnTo>
                  <a:lnTo>
                    <a:pt x="283278" y="907034"/>
                  </a:lnTo>
                  <a:lnTo>
                    <a:pt x="292074" y="950164"/>
                  </a:lnTo>
                  <a:lnTo>
                    <a:pt x="317207" y="1012825"/>
                  </a:lnTo>
                  <a:lnTo>
                    <a:pt x="341934" y="1043626"/>
                  </a:lnTo>
                  <a:lnTo>
                    <a:pt x="404070" y="1078822"/>
                  </a:lnTo>
                  <a:lnTo>
                    <a:pt x="441477" y="1083221"/>
                  </a:lnTo>
                  <a:lnTo>
                    <a:pt x="479815" y="1078726"/>
                  </a:lnTo>
                  <a:lnTo>
                    <a:pt x="541364" y="1042773"/>
                  </a:lnTo>
                  <a:lnTo>
                    <a:pt x="564576" y="1011315"/>
                  </a:lnTo>
                  <a:lnTo>
                    <a:pt x="582748" y="970869"/>
                  </a:lnTo>
                  <a:lnTo>
                    <a:pt x="595880" y="921436"/>
                  </a:lnTo>
                  <a:lnTo>
                    <a:pt x="603973" y="863015"/>
                  </a:lnTo>
                  <a:lnTo>
                    <a:pt x="1015923" y="887006"/>
                  </a:lnTo>
                  <a:lnTo>
                    <a:pt x="1008193" y="945856"/>
                  </a:lnTo>
                  <a:lnTo>
                    <a:pt x="997186" y="1001325"/>
                  </a:lnTo>
                  <a:lnTo>
                    <a:pt x="982903" y="1053413"/>
                  </a:lnTo>
                  <a:lnTo>
                    <a:pt x="965343" y="1102120"/>
                  </a:lnTo>
                  <a:lnTo>
                    <a:pt x="944507" y="1147445"/>
                  </a:lnTo>
                  <a:lnTo>
                    <a:pt x="920394" y="1189389"/>
                  </a:lnTo>
                  <a:lnTo>
                    <a:pt x="893004" y="1227951"/>
                  </a:lnTo>
                  <a:lnTo>
                    <a:pt x="862338" y="1263131"/>
                  </a:lnTo>
                  <a:lnTo>
                    <a:pt x="828395" y="1294930"/>
                  </a:lnTo>
                  <a:lnTo>
                    <a:pt x="791923" y="1323361"/>
                  </a:lnTo>
                  <a:lnTo>
                    <a:pt x="753661" y="1348447"/>
                  </a:lnTo>
                  <a:lnTo>
                    <a:pt x="713608" y="1370189"/>
                  </a:lnTo>
                  <a:lnTo>
                    <a:pt x="671765" y="1388587"/>
                  </a:lnTo>
                  <a:lnTo>
                    <a:pt x="628132" y="1403639"/>
                  </a:lnTo>
                  <a:lnTo>
                    <a:pt x="582709" y="1415347"/>
                  </a:lnTo>
                  <a:lnTo>
                    <a:pt x="535496" y="1423710"/>
                  </a:lnTo>
                  <a:lnTo>
                    <a:pt x="486492" y="1428728"/>
                  </a:lnTo>
                  <a:lnTo>
                    <a:pt x="435698" y="1430401"/>
                  </a:lnTo>
                  <a:lnTo>
                    <a:pt x="380925" y="1428551"/>
                  </a:lnTo>
                  <a:lnTo>
                    <a:pt x="328298" y="1423003"/>
                  </a:lnTo>
                  <a:lnTo>
                    <a:pt x="277817" y="1413756"/>
                  </a:lnTo>
                  <a:lnTo>
                    <a:pt x="229484" y="1400810"/>
                  </a:lnTo>
                  <a:lnTo>
                    <a:pt x="183298" y="1384165"/>
                  </a:lnTo>
                  <a:lnTo>
                    <a:pt x="139259" y="1363820"/>
                  </a:lnTo>
                  <a:lnTo>
                    <a:pt x="97367" y="1339777"/>
                  </a:lnTo>
                  <a:lnTo>
                    <a:pt x="57623" y="1312034"/>
                  </a:lnTo>
                  <a:lnTo>
                    <a:pt x="20026" y="1280592"/>
                  </a:lnTo>
                  <a:lnTo>
                    <a:pt x="0" y="1260740"/>
                  </a:lnTo>
                </a:path>
                <a:path w="6445250" h="1430654">
                  <a:moveTo>
                    <a:pt x="1735835" y="0"/>
                  </a:moveTo>
                  <a:lnTo>
                    <a:pt x="2164460" y="0"/>
                  </a:lnTo>
                  <a:lnTo>
                    <a:pt x="2164460" y="347218"/>
                  </a:lnTo>
                  <a:lnTo>
                    <a:pt x="1735835" y="347218"/>
                  </a:lnTo>
                  <a:lnTo>
                    <a:pt x="1735835" y="0"/>
                  </a:lnTo>
                </a:path>
              </a:pathLst>
            </a:custGeom>
            <a:ln w="10160">
              <a:solidFill>
                <a:srgbClr val="5AA1AD"/>
              </a:solidFill>
            </a:ln>
          </p:spPr>
          <p:txBody>
            <a:bodyPr wrap="square" lIns="0" tIns="0" rIns="0" bIns="0" rtlCol="0"/>
            <a:lstStyle/>
            <a:p>
              <a:endParaRPr dirty="0">
                <a:solidFill>
                  <a:schemeClr val="bg1"/>
                </a:solidFill>
              </a:endParaRPr>
            </a:p>
          </p:txBody>
        </p:sp>
      </p:grpSp>
      <p:sp>
        <p:nvSpPr>
          <p:cNvPr id="15" name="Text Box 2"/>
          <p:cNvSpPr txBox="1">
            <a:spLocks noChangeArrowheads="1"/>
          </p:cNvSpPr>
          <p:nvPr/>
        </p:nvSpPr>
        <p:spPr bwMode="auto">
          <a:xfrm>
            <a:off x="-21514" y="7708900"/>
            <a:ext cx="7162800" cy="1260345"/>
          </a:xfrm>
          <a:prstGeom prst="rect">
            <a:avLst/>
          </a:prstGeom>
          <a:noFill/>
          <a:ln w="9525">
            <a:noFill/>
            <a:miter lim="800000"/>
            <a:headEnd/>
            <a:tailEnd/>
          </a:ln>
        </p:spPr>
        <p:txBody>
          <a:bodyPr rot="0" vert="horz" wrap="square" lIns="91440" tIns="45720" rIns="91440" bIns="45720" anchor="t" anchorCtr="0">
            <a:spAutoFit/>
          </a:bodyPr>
          <a:lstStyle/>
          <a:p>
            <a:pPr marL="0" marR="0" algn="just">
              <a:lnSpc>
                <a:spcPct val="115000"/>
              </a:lnSpc>
              <a:spcBef>
                <a:spcPts val="0"/>
              </a:spcBef>
              <a:spcAft>
                <a:spcPts val="1000"/>
              </a:spcAft>
            </a:pPr>
            <a:r>
              <a:rPr lang="en-US" sz="6600" b="1" dirty="0" smtClean="0">
                <a:ln w="10160" cap="flat" cmpd="sng" algn="ctr">
                  <a:solidFill>
                    <a:srgbClr val="5AA2AE"/>
                  </a:solidFill>
                  <a:prstDash val="solid"/>
                  <a:round/>
                </a:ln>
                <a:noFill/>
                <a:effectLst>
                  <a:outerShdw blurRad="38100" dist="22860" dir="5400000" algn="tl">
                    <a:srgbClr val="000000">
                      <a:alpha val="30000"/>
                    </a:srgbClr>
                  </a:outerShdw>
                </a:effectLst>
                <a:latin typeface="Franklin Gothic Heavy" panose="020B0903020102020204" pitchFamily="34" charset="0"/>
                <a:ea typeface="MS Mincho"/>
                <a:cs typeface="Times New Roman" panose="02020603050405020304" pitchFamily="18" charset="0"/>
              </a:rPr>
              <a:t>Our</a:t>
            </a:r>
            <a:endParaRPr lang="en-GB" sz="500" dirty="0">
              <a:effectLst/>
              <a:latin typeface="Calibri" panose="020F0502020204030204" pitchFamily="34" charset="0"/>
              <a:ea typeface="MS Mincho"/>
              <a:cs typeface="Times New Roman" panose="02020603050405020304" pitchFamily="18" charset="0"/>
            </a:endParaRPr>
          </a:p>
        </p:txBody>
      </p:sp>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250" y="3594100"/>
            <a:ext cx="5453849" cy="3581400"/>
          </a:xfrm>
          <a:prstGeom prst="rect">
            <a:avLst/>
          </a:prstGeom>
        </p:spPr>
      </p:pic>
      <p:pic>
        <p:nvPicPr>
          <p:cNvPr id="2054" name="Picture 6" descr="49,400+ Digital Handshake Stock Illustrations, Royalty-Free Vector Graphics  &amp; Clip Art - iStock | Digital handshake icon, Digital handshake blue"/>
          <p:cNvPicPr>
            <a:picLocks noChangeAspect="1" noChangeArrowheads="1"/>
          </p:cNvPicPr>
          <p:nvPr/>
        </p:nvPicPr>
        <p:blipFill rotWithShape="1">
          <a:blip r:embed="rId8">
            <a:extLst>
              <a:ext uri="{28A0092B-C50C-407E-A947-70E740481C1C}">
                <a14:useLocalDpi xmlns:a14="http://schemas.microsoft.com/office/drawing/2010/main" val="0"/>
              </a:ext>
            </a:extLst>
          </a:blip>
          <a:srcRect t="13878"/>
          <a:stretch/>
        </p:blipFill>
        <p:spPr bwMode="auto">
          <a:xfrm>
            <a:off x="425450" y="0"/>
            <a:ext cx="6705600" cy="3365500"/>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23">
            <a:extLst>
              <a:ext uri="{FF2B5EF4-FFF2-40B4-BE49-F238E27FC236}">
                <a16:creationId xmlns:a16="http://schemas.microsoft.com/office/drawing/2014/main" id="{95AC54F1-7994-CE19-74C7-24153DFD7C1B}"/>
              </a:ext>
            </a:extLst>
          </p:cNvPr>
          <p:cNvSpPr/>
          <p:nvPr/>
        </p:nvSpPr>
        <p:spPr>
          <a:xfrm flipV="1">
            <a:off x="6063445" y="0"/>
            <a:ext cx="1496555" cy="1458518"/>
          </a:xfrm>
          <a:custGeom>
            <a:avLst/>
            <a:gdLst/>
            <a:ahLst/>
            <a:cxnLst/>
            <a:rect l="l" t="t" r="r" b="b"/>
            <a:pathLst>
              <a:path w="1496555" h="1458518">
                <a:moveTo>
                  <a:pt x="0" y="1458518"/>
                </a:moveTo>
                <a:lnTo>
                  <a:pt x="1496555" y="1458518"/>
                </a:lnTo>
                <a:lnTo>
                  <a:pt x="1496555" y="0"/>
                </a:lnTo>
                <a:lnTo>
                  <a:pt x="0" y="0"/>
                </a:lnTo>
                <a:lnTo>
                  <a:pt x="0" y="1458518"/>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2" name="Hexagon 1"/>
          <p:cNvSpPr/>
          <p:nvPr/>
        </p:nvSpPr>
        <p:spPr>
          <a:xfrm>
            <a:off x="4131954" y="6489700"/>
            <a:ext cx="1219200" cy="1066800"/>
          </a:xfrm>
          <a:prstGeom prst="hexag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Hexagon 18"/>
          <p:cNvSpPr/>
          <p:nvPr/>
        </p:nvSpPr>
        <p:spPr>
          <a:xfrm>
            <a:off x="2155190" y="6489700"/>
            <a:ext cx="1219200" cy="1066800"/>
          </a:xfrm>
          <a:prstGeom prst="hexag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utoShape 8" descr="Gulf Hotels Group - Kingdom of Bahra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11"/>
          <a:stretch>
            <a:fillRect/>
          </a:stretch>
        </p:blipFill>
        <p:spPr>
          <a:xfrm>
            <a:off x="4307840" y="6613525"/>
            <a:ext cx="819150" cy="819150"/>
          </a:xfrm>
          <a:prstGeom prst="rect">
            <a:avLst/>
          </a:prstGeom>
        </p:spPr>
      </p:pic>
      <p:sp>
        <p:nvSpPr>
          <p:cNvPr id="11" name="Freeform 44">
            <a:extLst>
              <a:ext uri="{FF2B5EF4-FFF2-40B4-BE49-F238E27FC236}">
                <a16:creationId xmlns:a16="http://schemas.microsoft.com/office/drawing/2014/main" id="{EB0644C5-2DB3-3C13-77EB-6875DD709F68}"/>
              </a:ext>
            </a:extLst>
          </p:cNvPr>
          <p:cNvSpPr/>
          <p:nvPr/>
        </p:nvSpPr>
        <p:spPr>
          <a:xfrm flipH="1">
            <a:off x="425450" y="3033502"/>
            <a:ext cx="917662" cy="255798"/>
          </a:xfrm>
          <a:custGeom>
            <a:avLst/>
            <a:gdLst/>
            <a:ahLst/>
            <a:cxnLst/>
            <a:rect l="l" t="t" r="r" b="b"/>
            <a:pathLst>
              <a:path w="917662" h="255798">
                <a:moveTo>
                  <a:pt x="917661" y="0"/>
                </a:moveTo>
                <a:lnTo>
                  <a:pt x="0" y="0"/>
                </a:lnTo>
                <a:lnTo>
                  <a:pt x="0" y="255798"/>
                </a:lnTo>
                <a:lnTo>
                  <a:pt x="917661" y="255798"/>
                </a:lnTo>
                <a:lnTo>
                  <a:pt x="917661" y="0"/>
                </a:lnTo>
                <a:close/>
              </a:path>
            </a:pathLst>
          </a:custGeom>
          <a:blipFill>
            <a:blip r:embed="rId12">
              <a:extLst>
                <a:ext uri="{96DAC541-7B7A-43D3-8B79-37D633B846F1}">
                  <asvg:svgBlip xmlns:asvg="http://schemas.microsoft.com/office/drawing/2016/SVG/main" xmlns="" r:embed="rId14"/>
                </a:ext>
              </a:extLst>
            </a:blip>
            <a:stretch>
              <a:fillRect/>
            </a:stretch>
          </a:blipFill>
        </p:spPr>
      </p:sp>
      <p:sp>
        <p:nvSpPr>
          <p:cNvPr id="4" name="Hexagon 3"/>
          <p:cNvSpPr/>
          <p:nvPr/>
        </p:nvSpPr>
        <p:spPr>
          <a:xfrm>
            <a:off x="2254250" y="4356100"/>
            <a:ext cx="1066800" cy="914400"/>
          </a:xfrm>
          <a:prstGeom prst="hexag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Hexagon 19"/>
          <p:cNvSpPr/>
          <p:nvPr/>
        </p:nvSpPr>
        <p:spPr>
          <a:xfrm>
            <a:off x="5126990" y="5918200"/>
            <a:ext cx="1189990" cy="1066800"/>
          </a:xfrm>
          <a:prstGeom prst="hexag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Hexagon 20"/>
          <p:cNvSpPr/>
          <p:nvPr/>
        </p:nvSpPr>
        <p:spPr>
          <a:xfrm>
            <a:off x="1187450" y="5910580"/>
            <a:ext cx="1181100" cy="1066800"/>
          </a:xfrm>
          <a:prstGeom prst="hexag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Hexagon 22"/>
          <p:cNvSpPr/>
          <p:nvPr/>
        </p:nvSpPr>
        <p:spPr>
          <a:xfrm>
            <a:off x="1206855" y="4762998"/>
            <a:ext cx="1181100" cy="1066800"/>
          </a:xfrm>
          <a:prstGeom prst="hexag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rotWithShape="1">
          <a:blip r:embed="rId15"/>
          <a:srcRect l="8296" t="13793" r="8742"/>
          <a:stretch/>
        </p:blipFill>
        <p:spPr>
          <a:xfrm>
            <a:off x="1270460" y="5155310"/>
            <a:ext cx="994902" cy="374270"/>
          </a:xfrm>
          <a:prstGeom prst="rect">
            <a:avLst/>
          </a:prstGeom>
        </p:spPr>
      </p:pic>
      <p:pic>
        <p:nvPicPr>
          <p:cNvPr id="8" name="Picture 7"/>
          <p:cNvPicPr>
            <a:picLocks noChangeAspect="1"/>
          </p:cNvPicPr>
          <p:nvPr/>
        </p:nvPicPr>
        <p:blipFill rotWithShape="1">
          <a:blip r:embed="rId16"/>
          <a:srcRect l="7112" t="38074" r="4001" b="35556"/>
          <a:stretch/>
        </p:blipFill>
        <p:spPr>
          <a:xfrm>
            <a:off x="5174557" y="6347142"/>
            <a:ext cx="1049417" cy="311327"/>
          </a:xfrm>
          <a:prstGeom prst="rect">
            <a:avLst/>
          </a:prstGeom>
        </p:spPr>
      </p:pic>
      <p:pic>
        <p:nvPicPr>
          <p:cNvPr id="16" name="Picture 15"/>
          <p:cNvPicPr>
            <a:picLocks noChangeAspect="1"/>
          </p:cNvPicPr>
          <p:nvPr/>
        </p:nvPicPr>
        <p:blipFill rotWithShape="1">
          <a:blip r:embed="rId17"/>
          <a:srcRect t="32000" b="40000"/>
          <a:stretch/>
        </p:blipFill>
        <p:spPr>
          <a:xfrm>
            <a:off x="1270460" y="6322802"/>
            <a:ext cx="973904" cy="266361"/>
          </a:xfrm>
          <a:prstGeom prst="rect">
            <a:avLst/>
          </a:prstGeom>
        </p:spPr>
      </p:pic>
      <p:pic>
        <p:nvPicPr>
          <p:cNvPr id="1026" name="Picture 2" descr="Almoayed_ICT | LinkedIn"/>
          <p:cNvPicPr>
            <a:picLocks noChangeAspect="1" noChangeArrowheads="1"/>
          </p:cNvPicPr>
          <p:nvPr/>
        </p:nvPicPr>
        <p:blipFill rotWithShape="1">
          <a:blip r:embed="rId18">
            <a:extLst>
              <a:ext uri="{28A0092B-C50C-407E-A947-70E740481C1C}">
                <a14:useLocalDpi xmlns:a14="http://schemas.microsoft.com/office/drawing/2010/main" val="0"/>
              </a:ext>
            </a:extLst>
          </a:blip>
          <a:srcRect t="32000" b="32000"/>
          <a:stretch/>
        </p:blipFill>
        <p:spPr bwMode="auto">
          <a:xfrm>
            <a:off x="2256029" y="6873863"/>
            <a:ext cx="1023880" cy="36859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ulf Hotels Group logo in transparent PNG and vectorized SVG formats"/>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341499" y="4265033"/>
            <a:ext cx="846582" cy="869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62710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8AC91CD5-E786-384C-484B-A4426F94C022}"/>
              </a:ext>
            </a:extLst>
          </p:cNvPr>
          <p:cNvSpPr/>
          <p:nvPr/>
        </p:nvSpPr>
        <p:spPr>
          <a:xfrm rot="-5400000" flipH="1" flipV="1">
            <a:off x="-1648550" y="1648550"/>
            <a:ext cx="10857100" cy="7560000"/>
          </a:xfrm>
          <a:custGeom>
            <a:avLst/>
            <a:gdLst/>
            <a:ahLst/>
            <a:cxnLst/>
            <a:rect l="l" t="t" r="r" b="b"/>
            <a:pathLst>
              <a:path w="10692000" h="7560000">
                <a:moveTo>
                  <a:pt x="0" y="7560000"/>
                </a:moveTo>
                <a:lnTo>
                  <a:pt x="0" y="0"/>
                </a:lnTo>
                <a:lnTo>
                  <a:pt x="10692000" y="0"/>
                </a:lnTo>
                <a:lnTo>
                  <a:pt x="10692000" y="7560000"/>
                </a:lnTo>
                <a:lnTo>
                  <a:pt x="0" y="7560000"/>
                </a:lnTo>
                <a:close/>
              </a:path>
            </a:pathLst>
          </a:custGeom>
          <a:blipFill>
            <a:blip r:embed="rId2"/>
            <a:stretch>
              <a:fillRect t="-3433" b="-3433"/>
            </a:stretch>
          </a:blipFill>
        </p:spPr>
        <p:txBody>
          <a:bodyPr/>
          <a:lstStyle/>
          <a:p>
            <a:r>
              <a:rPr lang="en-US" b="1">
                <a:effectLst>
                  <a:outerShdw blurRad="38100" dist="22860" dir="5400000" algn="tl">
                    <a:srgbClr val="000000">
                      <a:alpha val="30000"/>
                    </a:srgbClr>
                  </a:outerShdw>
                </a:effectLst>
              </a:rPr>
              <a:t>PARTNERS</a:t>
            </a:r>
            <a:endParaRPr lang="en-GB"/>
          </a:p>
        </p:txBody>
      </p:sp>
      <p:sp>
        <p:nvSpPr>
          <p:cNvPr id="3" name="Freeform 7">
            <a:extLst>
              <a:ext uri="{FF2B5EF4-FFF2-40B4-BE49-F238E27FC236}">
                <a16:creationId xmlns:a16="http://schemas.microsoft.com/office/drawing/2014/main" id="{5BEA0B4F-1AEC-1E2C-A455-DB05C2AEB796}"/>
              </a:ext>
            </a:extLst>
          </p:cNvPr>
          <p:cNvSpPr/>
          <p:nvPr/>
        </p:nvSpPr>
        <p:spPr>
          <a:xfrm flipH="1">
            <a:off x="6369050" y="9918700"/>
            <a:ext cx="1187450" cy="925700"/>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3">
              <a:extLst>
                <a:ext uri="{96DAC541-7B7A-43D3-8B79-37D633B846F1}">
                  <asvg:svgBlip xmlns:asvg="http://schemas.microsoft.com/office/drawing/2016/SVG/main" xmlns="" r:embed="rId4"/>
                </a:ext>
              </a:extLst>
            </a:blip>
            <a:stretch>
              <a:fillRect/>
            </a:stretch>
          </a:blipFill>
        </p:spPr>
      </p:sp>
      <p:pic>
        <p:nvPicPr>
          <p:cNvPr id="39" name="Picture 38">
            <a:extLst>
              <a:ext uri="{FF2B5EF4-FFF2-40B4-BE49-F238E27FC236}">
                <a16:creationId xmlns:a16="http://schemas.microsoft.com/office/drawing/2014/main" id="{35DAF3AD-FF52-1B68-EB4E-2AAD17A6C5DA}"/>
              </a:ext>
            </a:extLst>
          </p:cNvPr>
          <p:cNvPicPr>
            <a:picLocks noChangeAspect="1"/>
          </p:cNvPicPr>
          <p:nvPr/>
        </p:nvPicPr>
        <p:blipFill rotWithShape="1">
          <a:blip r:embed="rId5">
            <a:extLst>
              <a:ext uri="{28A0092B-C50C-407E-A947-70E740481C1C}">
                <a14:useLocalDpi xmlns:a14="http://schemas.microsoft.com/office/drawing/2010/main" val="0"/>
              </a:ext>
            </a:extLst>
          </a:blip>
          <a:srcRect t="15788" b="2677"/>
          <a:stretch/>
        </p:blipFill>
        <p:spPr>
          <a:xfrm>
            <a:off x="5781" y="0"/>
            <a:ext cx="7556500" cy="2942419"/>
          </a:xfrm>
          <a:prstGeom prst="rect">
            <a:avLst/>
          </a:prstGeom>
        </p:spPr>
      </p:pic>
      <p:sp>
        <p:nvSpPr>
          <p:cNvPr id="4" name="Freeform 22">
            <a:extLst>
              <a:ext uri="{FF2B5EF4-FFF2-40B4-BE49-F238E27FC236}">
                <a16:creationId xmlns:a16="http://schemas.microsoft.com/office/drawing/2014/main" id="{2135BB73-9985-1811-0982-89CE9C75293E}"/>
              </a:ext>
            </a:extLst>
          </p:cNvPr>
          <p:cNvSpPr/>
          <p:nvPr/>
        </p:nvSpPr>
        <p:spPr>
          <a:xfrm flipV="1">
            <a:off x="6063445" y="0"/>
            <a:ext cx="1496555" cy="1458518"/>
          </a:xfrm>
          <a:custGeom>
            <a:avLst/>
            <a:gdLst/>
            <a:ahLst/>
            <a:cxnLst/>
            <a:rect l="l" t="t" r="r" b="b"/>
            <a:pathLst>
              <a:path w="1496555" h="1458518">
                <a:moveTo>
                  <a:pt x="0" y="1458518"/>
                </a:moveTo>
                <a:lnTo>
                  <a:pt x="1496555" y="1458518"/>
                </a:lnTo>
                <a:lnTo>
                  <a:pt x="1496555" y="0"/>
                </a:lnTo>
                <a:lnTo>
                  <a:pt x="0" y="0"/>
                </a:lnTo>
                <a:lnTo>
                  <a:pt x="0" y="1458518"/>
                </a:lnTo>
                <a:close/>
              </a:path>
            </a:pathLst>
          </a:custGeom>
          <a:blipFill>
            <a:blip r:embed="rId6">
              <a:extLst>
                <a:ext uri="{96DAC541-7B7A-43D3-8B79-37D633B846F1}">
                  <asvg:svgBlip xmlns:asvg="http://schemas.microsoft.com/office/drawing/2016/SVG/main" xmlns="" r:embed="rId8"/>
                </a:ext>
              </a:extLst>
            </a:blip>
            <a:stretch>
              <a:fillRect/>
            </a:stretch>
          </a:blipFill>
        </p:spPr>
      </p:sp>
      <p:sp>
        <p:nvSpPr>
          <p:cNvPr id="13" name="Text Box 2"/>
          <p:cNvSpPr txBox="1">
            <a:spLocks noChangeArrowheads="1"/>
          </p:cNvSpPr>
          <p:nvPr/>
        </p:nvSpPr>
        <p:spPr bwMode="auto">
          <a:xfrm>
            <a:off x="0" y="8623300"/>
            <a:ext cx="7297420" cy="1831655"/>
          </a:xfrm>
          <a:prstGeom prst="rect">
            <a:avLst/>
          </a:prstGeom>
          <a:noFill/>
          <a:ln w="9525">
            <a:noFill/>
            <a:miter lim="800000"/>
            <a:headEnd/>
            <a:tailEnd/>
          </a:ln>
        </p:spPr>
        <p:txBody>
          <a:bodyPr rot="0" vert="horz" wrap="square" lIns="91440" tIns="45720" rIns="91440" bIns="45720" anchor="t" anchorCtr="0">
            <a:spAutoFit/>
          </a:bodyPr>
          <a:lstStyle/>
          <a:p>
            <a:pPr marL="0" marR="0" algn="just">
              <a:lnSpc>
                <a:spcPct val="115000"/>
              </a:lnSpc>
              <a:spcBef>
                <a:spcPts val="0"/>
              </a:spcBef>
              <a:spcAft>
                <a:spcPts val="1000"/>
              </a:spcAft>
            </a:pPr>
            <a:r>
              <a:rPr lang="en-US" sz="10500" b="1" dirty="0">
                <a:ln w="10160" cap="flat" cmpd="sng" algn="ctr">
                  <a:solidFill>
                    <a:srgbClr val="5AA2AE"/>
                  </a:solidFill>
                  <a:prstDash val="solid"/>
                  <a:round/>
                </a:ln>
                <a:noFill/>
                <a:effectLst>
                  <a:outerShdw blurRad="38100" dist="22860" dir="5400000" algn="tl">
                    <a:srgbClr val="000000">
                      <a:alpha val="30000"/>
                    </a:srgbClr>
                  </a:outerShdw>
                </a:effectLst>
                <a:latin typeface="Franklin Gothic Heavy" panose="020B0903020102020204" pitchFamily="34" charset="0"/>
                <a:ea typeface="MS Mincho"/>
                <a:cs typeface="Times New Roman" panose="02020603050405020304" pitchFamily="18" charset="0"/>
              </a:rPr>
              <a:t>a</a:t>
            </a:r>
            <a:r>
              <a:rPr lang="en-US" sz="10500" b="1" dirty="0" smtClean="0">
                <a:ln w="10160" cap="flat" cmpd="sng" algn="ctr">
                  <a:solidFill>
                    <a:srgbClr val="5AA2AE"/>
                  </a:solidFill>
                  <a:prstDash val="solid"/>
                  <a:round/>
                </a:ln>
                <a:noFill/>
                <a:effectLst>
                  <a:outerShdw blurRad="38100" dist="22860" dir="5400000" algn="tl">
                    <a:srgbClr val="000000">
                      <a:alpha val="30000"/>
                    </a:srgbClr>
                  </a:outerShdw>
                </a:effectLst>
                <a:latin typeface="Franklin Gothic Heavy" panose="020B0903020102020204" pitchFamily="34" charset="0"/>
                <a:ea typeface="MS Mincho"/>
                <a:cs typeface="Times New Roman" panose="02020603050405020304" pitchFamily="18" charset="0"/>
              </a:rPr>
              <a:t>ssociates</a:t>
            </a:r>
            <a:endParaRPr lang="en-GB" sz="1000" dirty="0">
              <a:effectLst/>
              <a:latin typeface="Calibri" panose="020F0502020204030204" pitchFamily="34" charset="0"/>
              <a:ea typeface="MS Mincho"/>
              <a:cs typeface="Times New Roman" panose="02020603050405020304" pitchFamily="18" charset="0"/>
            </a:endParaRPr>
          </a:p>
        </p:txBody>
      </p:sp>
      <p:sp>
        <p:nvSpPr>
          <p:cNvPr id="14" name="Text Box 2"/>
          <p:cNvSpPr txBox="1">
            <a:spLocks noChangeArrowheads="1"/>
          </p:cNvSpPr>
          <p:nvPr/>
        </p:nvSpPr>
        <p:spPr bwMode="auto">
          <a:xfrm>
            <a:off x="0" y="8318500"/>
            <a:ext cx="7162800" cy="1260345"/>
          </a:xfrm>
          <a:prstGeom prst="rect">
            <a:avLst/>
          </a:prstGeom>
          <a:noFill/>
          <a:ln w="9525">
            <a:noFill/>
            <a:miter lim="800000"/>
            <a:headEnd/>
            <a:tailEnd/>
          </a:ln>
        </p:spPr>
        <p:txBody>
          <a:bodyPr rot="0" vert="horz" wrap="square" lIns="91440" tIns="45720" rIns="91440" bIns="45720" anchor="t" anchorCtr="0">
            <a:spAutoFit/>
          </a:bodyPr>
          <a:lstStyle/>
          <a:p>
            <a:pPr marL="0" marR="0" algn="just">
              <a:lnSpc>
                <a:spcPct val="115000"/>
              </a:lnSpc>
              <a:spcBef>
                <a:spcPts val="0"/>
              </a:spcBef>
              <a:spcAft>
                <a:spcPts val="1000"/>
              </a:spcAft>
            </a:pPr>
            <a:r>
              <a:rPr lang="en-US" sz="6600" b="1" dirty="0" smtClean="0">
                <a:ln w="10160" cap="flat" cmpd="sng" algn="ctr">
                  <a:solidFill>
                    <a:srgbClr val="5AA2AE"/>
                  </a:solidFill>
                  <a:prstDash val="solid"/>
                  <a:round/>
                </a:ln>
                <a:noFill/>
                <a:effectLst>
                  <a:outerShdw blurRad="38100" dist="22860" dir="5400000" algn="tl">
                    <a:srgbClr val="000000">
                      <a:alpha val="30000"/>
                    </a:srgbClr>
                  </a:outerShdw>
                </a:effectLst>
                <a:latin typeface="Franklin Gothic Heavy" panose="020B0903020102020204" pitchFamily="34" charset="0"/>
                <a:ea typeface="MS Mincho"/>
                <a:cs typeface="Times New Roman" panose="02020603050405020304" pitchFamily="18" charset="0"/>
              </a:rPr>
              <a:t>Our</a:t>
            </a:r>
            <a:endParaRPr lang="en-GB" sz="500" dirty="0">
              <a:effectLst/>
              <a:latin typeface="Calibri" panose="020F0502020204030204" pitchFamily="34" charset="0"/>
              <a:ea typeface="MS Mincho"/>
              <a:cs typeface="Times New Roman" panose="02020603050405020304" pitchFamily="18" charset="0"/>
            </a:endParaRPr>
          </a:p>
        </p:txBody>
      </p:sp>
      <p:sp>
        <p:nvSpPr>
          <p:cNvPr id="15" name="Rounded Rectangle 14"/>
          <p:cNvSpPr/>
          <p:nvPr/>
        </p:nvSpPr>
        <p:spPr>
          <a:xfrm>
            <a:off x="730250" y="6718300"/>
            <a:ext cx="5791200" cy="685800"/>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a:blip r:embed="rId9"/>
          <a:stretch>
            <a:fillRect/>
          </a:stretch>
        </p:blipFill>
        <p:spPr>
          <a:xfrm>
            <a:off x="4006850" y="6261100"/>
            <a:ext cx="2032000" cy="1524000"/>
          </a:xfrm>
          <a:prstGeom prst="rect">
            <a:avLst/>
          </a:prstGeom>
        </p:spPr>
      </p:pic>
      <p:pic>
        <p:nvPicPr>
          <p:cNvPr id="12" name="Picture 11"/>
          <p:cNvPicPr>
            <a:picLocks noChangeAspect="1"/>
          </p:cNvPicPr>
          <p:nvPr/>
        </p:nvPicPr>
        <p:blipFill>
          <a:blip r:embed="rId10"/>
          <a:stretch>
            <a:fillRect/>
          </a:stretch>
        </p:blipFill>
        <p:spPr>
          <a:xfrm>
            <a:off x="882650" y="6756400"/>
            <a:ext cx="2577979" cy="609600"/>
          </a:xfrm>
          <a:prstGeom prst="rect">
            <a:avLst/>
          </a:prstGeom>
        </p:spPr>
      </p:pic>
      <p:sp>
        <p:nvSpPr>
          <p:cNvPr id="5" name="Rounded Rectangle 4"/>
          <p:cNvSpPr/>
          <p:nvPr/>
        </p:nvSpPr>
        <p:spPr>
          <a:xfrm>
            <a:off x="882650" y="7404100"/>
            <a:ext cx="1981200" cy="609600"/>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15"/>
          <p:cNvSpPr/>
          <p:nvPr/>
        </p:nvSpPr>
        <p:spPr>
          <a:xfrm>
            <a:off x="2635250" y="7404100"/>
            <a:ext cx="1981200" cy="609600"/>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16"/>
          <p:cNvSpPr/>
          <p:nvPr/>
        </p:nvSpPr>
        <p:spPr>
          <a:xfrm>
            <a:off x="4464050" y="7404100"/>
            <a:ext cx="1981200" cy="609600"/>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descr="File:Cisco logo-1000px.png - Wikimedia Common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16250" y="7404100"/>
            <a:ext cx="1117889" cy="59024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ile:Teltonika-logotipas.png - Wikimedia Commons"/>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616450" y="7556500"/>
            <a:ext cx="1695450" cy="33289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ics 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149350" y="7480300"/>
            <a:ext cx="876300" cy="483700"/>
          </a:xfrm>
          <a:prstGeom prst="rect">
            <a:avLst/>
          </a:prstGeom>
          <a:solidFill>
            <a:schemeClr val="tx1"/>
          </a:solidFill>
          <a:extLst/>
        </p:spPr>
      </p:pic>
      <p:sp>
        <p:nvSpPr>
          <p:cNvPr id="18" name="Rounded Rectangle 17"/>
          <p:cNvSpPr/>
          <p:nvPr/>
        </p:nvSpPr>
        <p:spPr>
          <a:xfrm>
            <a:off x="5149850" y="5422900"/>
            <a:ext cx="1981200" cy="609600"/>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ounded Rectangle 18"/>
          <p:cNvSpPr/>
          <p:nvPr/>
        </p:nvSpPr>
        <p:spPr>
          <a:xfrm>
            <a:off x="273050" y="5422900"/>
            <a:ext cx="1981200" cy="609600"/>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B6CBC0A6-BEFE-64DF-F571-38DDBF445D0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0250" y="2984500"/>
            <a:ext cx="5740180" cy="3733800"/>
          </a:xfrm>
          <a:prstGeom prst="rect">
            <a:avLst/>
          </a:prstGeom>
        </p:spPr>
      </p:pic>
      <p:sp>
        <p:nvSpPr>
          <p:cNvPr id="7" name="AutoShape 6" descr="Everne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2" name="Picture 8" descr="Third-party IT Hardware Maintenance and IT multi-vendor - Evernex"/>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49250" y="5548004"/>
            <a:ext cx="1323975" cy="383205"/>
          </a:xfrm>
          <a:prstGeom prst="rect">
            <a:avLst/>
          </a:prstGeom>
          <a:solidFill>
            <a:schemeClr val="tx1"/>
          </a:solidFill>
        </p:spPr>
      </p:pic>
      <p:pic>
        <p:nvPicPr>
          <p:cNvPr id="8" name="Picture 10" descr="Mindwar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607050" y="5499100"/>
            <a:ext cx="1315527" cy="381000"/>
          </a:xfrm>
          <a:prstGeom prst="rect">
            <a:avLst/>
          </a:prstGeom>
          <a:noFill/>
          <a:extLst>
            <a:ext uri="{909E8E84-426E-40DD-AFC4-6F175D3DCCD1}">
              <a14:hiddenFill xmlns:a14="http://schemas.microsoft.com/office/drawing/2010/main">
                <a:solidFill>
                  <a:srgbClr val="FFFFFF"/>
                </a:solidFill>
              </a14:hiddenFill>
            </a:ext>
          </a:extLst>
        </p:spPr>
      </p:pic>
      <p:sp>
        <p:nvSpPr>
          <p:cNvPr id="25" name="Rounded Rectangle 24"/>
          <p:cNvSpPr/>
          <p:nvPr/>
        </p:nvSpPr>
        <p:spPr>
          <a:xfrm>
            <a:off x="2559050" y="7404100"/>
            <a:ext cx="1981200" cy="609600"/>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4" descr="File:Cisco logo-1000px.png - Wikimedia Common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35155" y="7395927"/>
            <a:ext cx="1117889" cy="590245"/>
          </a:xfrm>
          <a:prstGeom prst="rect">
            <a:avLst/>
          </a:prstGeom>
          <a:noFill/>
          <a:extLst>
            <a:ext uri="{909E8E84-426E-40DD-AFC4-6F175D3DCCD1}">
              <a14:hiddenFill xmlns:a14="http://schemas.microsoft.com/office/drawing/2010/main">
                <a:solidFill>
                  <a:srgbClr val="FFFFFF"/>
                </a:solidFill>
              </a14:hiddenFill>
            </a:ext>
          </a:extLst>
        </p:spPr>
      </p:pic>
      <p:sp>
        <p:nvSpPr>
          <p:cNvPr id="28" name="Rounded Rectangle 27"/>
          <p:cNvSpPr/>
          <p:nvPr/>
        </p:nvSpPr>
        <p:spPr>
          <a:xfrm>
            <a:off x="2603499" y="8052880"/>
            <a:ext cx="1981200" cy="609600"/>
          </a:xfrm>
          <a:prstGeom prst="round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Sama X | LinkedIn"/>
          <p:cNvPicPr>
            <a:picLocks noChangeAspect="1" noChangeArrowheads="1"/>
          </p:cNvPicPr>
          <p:nvPr/>
        </p:nvPicPr>
        <p:blipFill rotWithShape="1">
          <a:blip r:embed="rId17">
            <a:extLst>
              <a:ext uri="{28A0092B-C50C-407E-A947-70E740481C1C}">
                <a14:useLocalDpi xmlns:a14="http://schemas.microsoft.com/office/drawing/2010/main" val="0"/>
              </a:ext>
            </a:extLst>
          </a:blip>
          <a:srcRect t="40000" b="40000"/>
          <a:stretch/>
        </p:blipFill>
        <p:spPr bwMode="auto">
          <a:xfrm>
            <a:off x="2635250" y="8166100"/>
            <a:ext cx="1905000" cy="38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5767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DE62BAD-44E7-8A02-9191-6CE098417C59}"/>
              </a:ext>
            </a:extLst>
          </p:cNvPr>
          <p:cNvSpPr/>
          <p:nvPr/>
        </p:nvSpPr>
        <p:spPr>
          <a:xfrm rot="-5400000" flipH="1" flipV="1">
            <a:off x="-1566000" y="1566000"/>
            <a:ext cx="10692000" cy="7560000"/>
          </a:xfrm>
          <a:custGeom>
            <a:avLst/>
            <a:gdLst/>
            <a:ahLst/>
            <a:cxnLst/>
            <a:rect l="l" t="t" r="r" b="b"/>
            <a:pathLst>
              <a:path w="10692000" h="7560000">
                <a:moveTo>
                  <a:pt x="0" y="7560000"/>
                </a:moveTo>
                <a:lnTo>
                  <a:pt x="0" y="0"/>
                </a:lnTo>
                <a:lnTo>
                  <a:pt x="10692000" y="0"/>
                </a:lnTo>
                <a:lnTo>
                  <a:pt x="10692000" y="7560000"/>
                </a:lnTo>
                <a:lnTo>
                  <a:pt x="0" y="7560000"/>
                </a:lnTo>
                <a:close/>
              </a:path>
            </a:pathLst>
          </a:custGeom>
          <a:blipFill>
            <a:blip r:embed="rId2"/>
            <a:stretch>
              <a:fillRect t="-3433" b="-3433"/>
            </a:stretch>
          </a:blipFill>
        </p:spPr>
        <p:txBody>
          <a:bodyPr/>
          <a:lstStyle/>
          <a:p>
            <a:endParaRPr lang="en-IN" dirty="0"/>
          </a:p>
        </p:txBody>
      </p:sp>
      <p:pic>
        <p:nvPicPr>
          <p:cNvPr id="38" name="Picture 37"/>
          <p:cNvPicPr>
            <a:picLocks noChangeAspect="1"/>
          </p:cNvPicPr>
          <p:nvPr/>
        </p:nvPicPr>
        <p:blipFill>
          <a:blip r:embed="rId3"/>
          <a:stretch>
            <a:fillRect/>
          </a:stretch>
        </p:blipFill>
        <p:spPr>
          <a:xfrm>
            <a:off x="0" y="2464"/>
            <a:ext cx="7559695" cy="3505504"/>
          </a:xfrm>
          <a:prstGeom prst="rect">
            <a:avLst/>
          </a:prstGeom>
        </p:spPr>
      </p:pic>
      <p:sp>
        <p:nvSpPr>
          <p:cNvPr id="3" name="Freeform 9">
            <a:extLst>
              <a:ext uri="{FF2B5EF4-FFF2-40B4-BE49-F238E27FC236}">
                <a16:creationId xmlns:a16="http://schemas.microsoft.com/office/drawing/2014/main" id="{C8454E53-8E29-6F9D-0867-E4CF387FB75C}"/>
              </a:ext>
            </a:extLst>
          </p:cNvPr>
          <p:cNvSpPr/>
          <p:nvPr/>
        </p:nvSpPr>
        <p:spPr>
          <a:xfrm flipH="1">
            <a:off x="6445249" y="9613900"/>
            <a:ext cx="1114748" cy="1078100"/>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23">
            <a:extLst>
              <a:ext uri="{FF2B5EF4-FFF2-40B4-BE49-F238E27FC236}">
                <a16:creationId xmlns:a16="http://schemas.microsoft.com/office/drawing/2014/main" id="{95AC54F1-7994-CE19-74C7-24153DFD7C1B}"/>
              </a:ext>
            </a:extLst>
          </p:cNvPr>
          <p:cNvSpPr/>
          <p:nvPr/>
        </p:nvSpPr>
        <p:spPr>
          <a:xfrm flipV="1">
            <a:off x="6063445" y="0"/>
            <a:ext cx="1496555" cy="1458518"/>
          </a:xfrm>
          <a:custGeom>
            <a:avLst/>
            <a:gdLst/>
            <a:ahLst/>
            <a:cxnLst/>
            <a:rect l="l" t="t" r="r" b="b"/>
            <a:pathLst>
              <a:path w="1496555" h="1458518">
                <a:moveTo>
                  <a:pt x="0" y="1458518"/>
                </a:moveTo>
                <a:lnTo>
                  <a:pt x="1496555" y="1458518"/>
                </a:lnTo>
                <a:lnTo>
                  <a:pt x="1496555" y="0"/>
                </a:lnTo>
                <a:lnTo>
                  <a:pt x="0" y="0"/>
                </a:lnTo>
                <a:lnTo>
                  <a:pt x="0" y="1458518"/>
                </a:lnTo>
                <a:close/>
              </a:path>
            </a:pathLst>
          </a:custGeom>
          <a:blipFill>
            <a:blip r:embed="rId6">
              <a:extLst>
                <a:ext uri="{96DAC541-7B7A-43D3-8B79-37D633B846F1}">
                  <asvg:svgBlip xmlns:asvg="http://schemas.microsoft.com/office/drawing/2016/SVG/main" xmlns="" r:embed="rId7"/>
                </a:ext>
              </a:extLst>
            </a:blip>
            <a:stretch>
              <a:fillRect/>
            </a:stretch>
          </a:blipFill>
        </p:spPr>
      </p:sp>
      <p:pic>
        <p:nvPicPr>
          <p:cNvPr id="37" name="Picture 36">
            <a:extLst>
              <a:ext uri="{FF2B5EF4-FFF2-40B4-BE49-F238E27FC236}">
                <a16:creationId xmlns:a16="http://schemas.microsoft.com/office/drawing/2014/main" id="{A112DF90-13E8-B73F-3375-0B7130D0B2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2396" y="3896190"/>
            <a:ext cx="780123" cy="1170184"/>
          </a:xfrm>
          <a:prstGeom prst="rect">
            <a:avLst/>
          </a:prstGeom>
        </p:spPr>
      </p:pic>
      <p:grpSp>
        <p:nvGrpSpPr>
          <p:cNvPr id="30" name="object 32">
            <a:extLst>
              <a:ext uri="{FF2B5EF4-FFF2-40B4-BE49-F238E27FC236}">
                <a16:creationId xmlns:a16="http://schemas.microsoft.com/office/drawing/2014/main" id="{682A2AE8-F2C7-6100-66B3-184860E54231}"/>
              </a:ext>
            </a:extLst>
          </p:cNvPr>
          <p:cNvGrpSpPr/>
          <p:nvPr/>
        </p:nvGrpSpPr>
        <p:grpSpPr>
          <a:xfrm>
            <a:off x="0" y="1993900"/>
            <a:ext cx="4797188" cy="1614399"/>
            <a:chOff x="554736" y="1598701"/>
            <a:chExt cx="2979420" cy="1002665"/>
          </a:xfrm>
        </p:grpSpPr>
        <p:pic>
          <p:nvPicPr>
            <p:cNvPr id="31" name="object 33">
              <a:extLst>
                <a:ext uri="{FF2B5EF4-FFF2-40B4-BE49-F238E27FC236}">
                  <a16:creationId xmlns:a16="http://schemas.microsoft.com/office/drawing/2014/main" id="{1EAE21CA-0716-D6CD-490F-6E8127C12DD9}"/>
                </a:ext>
              </a:extLst>
            </p:cNvPr>
            <p:cNvPicPr/>
            <p:nvPr/>
          </p:nvPicPr>
          <p:blipFill>
            <a:blip r:embed="rId9" cstate="print"/>
            <a:stretch>
              <a:fillRect/>
            </a:stretch>
          </p:blipFill>
          <p:spPr>
            <a:xfrm>
              <a:off x="554736" y="1598701"/>
              <a:ext cx="2979039" cy="1002385"/>
            </a:xfrm>
            <a:prstGeom prst="rect">
              <a:avLst/>
            </a:prstGeom>
          </p:spPr>
        </p:pic>
        <p:sp>
          <p:nvSpPr>
            <p:cNvPr id="32" name="object 34">
              <a:extLst>
                <a:ext uri="{FF2B5EF4-FFF2-40B4-BE49-F238E27FC236}">
                  <a16:creationId xmlns:a16="http://schemas.microsoft.com/office/drawing/2014/main" id="{A5B2804D-8104-A973-0791-29E6F88AA441}"/>
                </a:ext>
              </a:extLst>
            </p:cNvPr>
            <p:cNvSpPr/>
            <p:nvPr/>
          </p:nvSpPr>
          <p:spPr>
            <a:xfrm>
              <a:off x="611111" y="1626489"/>
              <a:ext cx="2875915" cy="897255"/>
            </a:xfrm>
            <a:custGeom>
              <a:avLst/>
              <a:gdLst/>
              <a:ahLst/>
              <a:cxnLst/>
              <a:rect l="l" t="t" r="r" b="b"/>
              <a:pathLst>
                <a:path w="2875915" h="897255">
                  <a:moveTo>
                    <a:pt x="2368435" y="224027"/>
                  </a:moveTo>
                  <a:lnTo>
                    <a:pt x="2368435" y="670686"/>
                  </a:lnTo>
                  <a:lnTo>
                    <a:pt x="2424315" y="670686"/>
                  </a:lnTo>
                  <a:lnTo>
                    <a:pt x="2479719" y="655653"/>
                  </a:lnTo>
                  <a:lnTo>
                    <a:pt x="2526550" y="610615"/>
                  </a:lnTo>
                  <a:lnTo>
                    <a:pt x="2558380" y="538908"/>
                  </a:lnTo>
                  <a:lnTo>
                    <a:pt x="2566323" y="494297"/>
                  </a:lnTo>
                  <a:lnTo>
                    <a:pt x="2568968" y="443864"/>
                  </a:lnTo>
                  <a:lnTo>
                    <a:pt x="2566609" y="399928"/>
                  </a:lnTo>
                  <a:lnTo>
                    <a:pt x="2559523" y="359362"/>
                  </a:lnTo>
                  <a:lnTo>
                    <a:pt x="2547698" y="322153"/>
                  </a:lnTo>
                  <a:lnTo>
                    <a:pt x="2510237" y="260193"/>
                  </a:lnTo>
                  <a:lnTo>
                    <a:pt x="2456845" y="228050"/>
                  </a:lnTo>
                  <a:lnTo>
                    <a:pt x="2424315" y="224027"/>
                  </a:lnTo>
                  <a:lnTo>
                    <a:pt x="2368435" y="224027"/>
                  </a:lnTo>
                  <a:close/>
                </a:path>
                <a:path w="2875915" h="897255">
                  <a:moveTo>
                    <a:pt x="2074176" y="0"/>
                  </a:moveTo>
                  <a:lnTo>
                    <a:pt x="2424188" y="0"/>
                  </a:lnTo>
                  <a:lnTo>
                    <a:pt x="2478945" y="2101"/>
                  </a:lnTo>
                  <a:lnTo>
                    <a:pt x="2530156" y="8405"/>
                  </a:lnTo>
                  <a:lnTo>
                    <a:pt x="2577821" y="18913"/>
                  </a:lnTo>
                  <a:lnTo>
                    <a:pt x="2621943" y="33623"/>
                  </a:lnTo>
                  <a:lnTo>
                    <a:pt x="2662523" y="52536"/>
                  </a:lnTo>
                  <a:lnTo>
                    <a:pt x="2699562" y="75652"/>
                  </a:lnTo>
                  <a:lnTo>
                    <a:pt x="2733062" y="102971"/>
                  </a:lnTo>
                  <a:lnTo>
                    <a:pt x="2763024" y="134492"/>
                  </a:lnTo>
                  <a:lnTo>
                    <a:pt x="2792897" y="173752"/>
                  </a:lnTo>
                  <a:lnTo>
                    <a:pt x="2818181" y="214679"/>
                  </a:lnTo>
                  <a:lnTo>
                    <a:pt x="2838872" y="257280"/>
                  </a:lnTo>
                  <a:lnTo>
                    <a:pt x="2854969" y="301558"/>
                  </a:lnTo>
                  <a:lnTo>
                    <a:pt x="2866470" y="347517"/>
                  </a:lnTo>
                  <a:lnTo>
                    <a:pt x="2873372" y="395163"/>
                  </a:lnTo>
                  <a:lnTo>
                    <a:pt x="2875673" y="444500"/>
                  </a:lnTo>
                  <a:lnTo>
                    <a:pt x="2873208" y="500243"/>
                  </a:lnTo>
                  <a:lnTo>
                    <a:pt x="2865811" y="552955"/>
                  </a:lnTo>
                  <a:lnTo>
                    <a:pt x="2853480" y="602640"/>
                  </a:lnTo>
                  <a:lnTo>
                    <a:pt x="2836212" y="649299"/>
                  </a:lnTo>
                  <a:lnTo>
                    <a:pt x="2814006" y="692934"/>
                  </a:lnTo>
                  <a:lnTo>
                    <a:pt x="2786859" y="733549"/>
                  </a:lnTo>
                  <a:lnTo>
                    <a:pt x="2754769" y="771143"/>
                  </a:lnTo>
                  <a:lnTo>
                    <a:pt x="2718777" y="804602"/>
                  </a:lnTo>
                  <a:lnTo>
                    <a:pt x="2679822" y="832912"/>
                  </a:lnTo>
                  <a:lnTo>
                    <a:pt x="2637910" y="856075"/>
                  </a:lnTo>
                  <a:lnTo>
                    <a:pt x="2593047" y="874091"/>
                  </a:lnTo>
                  <a:lnTo>
                    <a:pt x="2545241" y="886960"/>
                  </a:lnTo>
                  <a:lnTo>
                    <a:pt x="2494498" y="894681"/>
                  </a:lnTo>
                  <a:lnTo>
                    <a:pt x="2440825" y="897254"/>
                  </a:lnTo>
                  <a:lnTo>
                    <a:pt x="2074176" y="897254"/>
                  </a:lnTo>
                  <a:lnTo>
                    <a:pt x="2074176" y="0"/>
                  </a:lnTo>
                  <a:close/>
                </a:path>
                <a:path w="2875915" h="897255">
                  <a:moveTo>
                    <a:pt x="1158252" y="0"/>
                  </a:moveTo>
                  <a:lnTo>
                    <a:pt x="1431556" y="0"/>
                  </a:lnTo>
                  <a:lnTo>
                    <a:pt x="1638312" y="325246"/>
                  </a:lnTo>
                  <a:lnTo>
                    <a:pt x="1659412" y="360302"/>
                  </a:lnTo>
                  <a:lnTo>
                    <a:pt x="1689944" y="423652"/>
                  </a:lnTo>
                  <a:lnTo>
                    <a:pt x="1700288" y="455421"/>
                  </a:lnTo>
                  <a:lnTo>
                    <a:pt x="1697113" y="436244"/>
                  </a:lnTo>
                  <a:lnTo>
                    <a:pt x="1692113" y="397121"/>
                  </a:lnTo>
                  <a:lnTo>
                    <a:pt x="1688541" y="356520"/>
                  </a:lnTo>
                  <a:lnTo>
                    <a:pt x="1686398" y="314444"/>
                  </a:lnTo>
                  <a:lnTo>
                    <a:pt x="1685683" y="270890"/>
                  </a:lnTo>
                  <a:lnTo>
                    <a:pt x="1685683" y="0"/>
                  </a:lnTo>
                  <a:lnTo>
                    <a:pt x="1929777" y="0"/>
                  </a:lnTo>
                  <a:lnTo>
                    <a:pt x="1929777" y="897254"/>
                  </a:lnTo>
                  <a:lnTo>
                    <a:pt x="1691271" y="897254"/>
                  </a:lnTo>
                  <a:lnTo>
                    <a:pt x="1448447" y="506349"/>
                  </a:lnTo>
                  <a:lnTo>
                    <a:pt x="1417173" y="447008"/>
                  </a:lnTo>
                  <a:lnTo>
                    <a:pt x="1392948" y="380618"/>
                  </a:lnTo>
                  <a:lnTo>
                    <a:pt x="1392694" y="379856"/>
                  </a:lnTo>
                  <a:lnTo>
                    <a:pt x="1399695" y="423925"/>
                  </a:lnTo>
                  <a:lnTo>
                    <a:pt x="1401711" y="462406"/>
                  </a:lnTo>
                  <a:lnTo>
                    <a:pt x="1401711" y="897254"/>
                  </a:lnTo>
                  <a:lnTo>
                    <a:pt x="1158252" y="897254"/>
                  </a:lnTo>
                  <a:lnTo>
                    <a:pt x="1158252" y="0"/>
                  </a:lnTo>
                  <a:close/>
                </a:path>
                <a:path w="2875915" h="897255">
                  <a:moveTo>
                    <a:pt x="730008" y="0"/>
                  </a:moveTo>
                  <a:lnTo>
                    <a:pt x="1024267" y="0"/>
                  </a:lnTo>
                  <a:lnTo>
                    <a:pt x="1024267" y="897254"/>
                  </a:lnTo>
                  <a:lnTo>
                    <a:pt x="730008" y="897254"/>
                  </a:lnTo>
                  <a:lnTo>
                    <a:pt x="730008" y="0"/>
                  </a:lnTo>
                  <a:close/>
                </a:path>
                <a:path w="2875915" h="897255">
                  <a:moveTo>
                    <a:pt x="0" y="0"/>
                  </a:moveTo>
                  <a:lnTo>
                    <a:pt x="656323" y="0"/>
                  </a:lnTo>
                  <a:lnTo>
                    <a:pt x="656323" y="233806"/>
                  </a:lnTo>
                  <a:lnTo>
                    <a:pt x="287134" y="233806"/>
                  </a:lnTo>
                  <a:lnTo>
                    <a:pt x="287134" y="348995"/>
                  </a:lnTo>
                  <a:lnTo>
                    <a:pt x="571030" y="348995"/>
                  </a:lnTo>
                  <a:lnTo>
                    <a:pt x="571030" y="570991"/>
                  </a:lnTo>
                  <a:lnTo>
                    <a:pt x="287134" y="570991"/>
                  </a:lnTo>
                  <a:lnTo>
                    <a:pt x="287134" y="897254"/>
                  </a:lnTo>
                  <a:lnTo>
                    <a:pt x="0" y="897254"/>
                  </a:lnTo>
                  <a:lnTo>
                    <a:pt x="0" y="0"/>
                  </a:lnTo>
                  <a:close/>
                </a:path>
              </a:pathLst>
            </a:custGeom>
            <a:ln w="10160">
              <a:solidFill>
                <a:srgbClr val="5AA1AD"/>
              </a:solidFill>
            </a:ln>
          </p:spPr>
          <p:txBody>
            <a:bodyPr wrap="square" lIns="0" tIns="0" rIns="0" bIns="0" rtlCol="0"/>
            <a:lstStyle/>
            <a:p>
              <a:endParaRPr/>
            </a:p>
          </p:txBody>
        </p:sp>
      </p:grpSp>
      <p:grpSp>
        <p:nvGrpSpPr>
          <p:cNvPr id="33" name="object 35">
            <a:extLst>
              <a:ext uri="{FF2B5EF4-FFF2-40B4-BE49-F238E27FC236}">
                <a16:creationId xmlns:a16="http://schemas.microsoft.com/office/drawing/2014/main" id="{A9BD71AA-16CC-00C2-895E-0A260568F17C}"/>
              </a:ext>
            </a:extLst>
          </p:cNvPr>
          <p:cNvGrpSpPr/>
          <p:nvPr/>
        </p:nvGrpSpPr>
        <p:grpSpPr>
          <a:xfrm>
            <a:off x="4159250" y="2908300"/>
            <a:ext cx="3049906" cy="1885260"/>
            <a:chOff x="3756659" y="3118104"/>
            <a:chExt cx="3350895" cy="1963420"/>
          </a:xfrm>
        </p:grpSpPr>
        <p:pic>
          <p:nvPicPr>
            <p:cNvPr id="34" name="object 36">
              <a:extLst>
                <a:ext uri="{FF2B5EF4-FFF2-40B4-BE49-F238E27FC236}">
                  <a16:creationId xmlns:a16="http://schemas.microsoft.com/office/drawing/2014/main" id="{F2E58E85-97C5-1DFB-9B77-E7ED880D0E53}"/>
                </a:ext>
              </a:extLst>
            </p:cNvPr>
            <p:cNvPicPr/>
            <p:nvPr/>
          </p:nvPicPr>
          <p:blipFill>
            <a:blip r:embed="rId10" cstate="print"/>
            <a:stretch>
              <a:fillRect/>
            </a:stretch>
          </p:blipFill>
          <p:spPr>
            <a:xfrm>
              <a:off x="3756659" y="3118104"/>
              <a:ext cx="3350767" cy="1962912"/>
            </a:xfrm>
            <a:prstGeom prst="rect">
              <a:avLst/>
            </a:prstGeom>
          </p:spPr>
        </p:pic>
        <p:sp>
          <p:nvSpPr>
            <p:cNvPr id="35" name="object 37">
              <a:extLst>
                <a:ext uri="{FF2B5EF4-FFF2-40B4-BE49-F238E27FC236}">
                  <a16:creationId xmlns:a16="http://schemas.microsoft.com/office/drawing/2014/main" id="{76A0888A-0BC2-13F6-4E35-676A6F2C4790}"/>
                </a:ext>
              </a:extLst>
            </p:cNvPr>
            <p:cNvSpPr/>
            <p:nvPr/>
          </p:nvSpPr>
          <p:spPr>
            <a:xfrm>
              <a:off x="3843527" y="3157093"/>
              <a:ext cx="3190240" cy="1849120"/>
            </a:xfrm>
            <a:custGeom>
              <a:avLst/>
              <a:gdLst/>
              <a:ahLst/>
              <a:cxnLst/>
              <a:rect l="l" t="t" r="r" b="b"/>
              <a:pathLst>
                <a:path w="3190240" h="1849120">
                  <a:moveTo>
                    <a:pt x="0" y="27304"/>
                  </a:moveTo>
                  <a:lnTo>
                    <a:pt x="597788" y="27304"/>
                  </a:lnTo>
                  <a:lnTo>
                    <a:pt x="597788" y="1172971"/>
                  </a:lnTo>
                  <a:lnTo>
                    <a:pt x="600600" y="1226552"/>
                  </a:lnTo>
                  <a:lnTo>
                    <a:pt x="609044" y="1271857"/>
                  </a:lnTo>
                  <a:lnTo>
                    <a:pt x="623131" y="1308899"/>
                  </a:lnTo>
                  <a:lnTo>
                    <a:pt x="669091" y="1359193"/>
                  </a:lnTo>
                  <a:lnTo>
                    <a:pt x="743386" y="1383768"/>
                  </a:lnTo>
                  <a:lnTo>
                    <a:pt x="791463" y="1386839"/>
                  </a:lnTo>
                  <a:lnTo>
                    <a:pt x="833516" y="1384575"/>
                  </a:lnTo>
                  <a:lnTo>
                    <a:pt x="871283" y="1377775"/>
                  </a:lnTo>
                  <a:lnTo>
                    <a:pt x="933958" y="1350517"/>
                  </a:lnTo>
                  <a:lnTo>
                    <a:pt x="977042" y="1311687"/>
                  </a:lnTo>
                  <a:lnTo>
                    <a:pt x="998601" y="1267714"/>
                  </a:lnTo>
                  <a:lnTo>
                    <a:pt x="1006601" y="1195895"/>
                  </a:lnTo>
                  <a:lnTo>
                    <a:pt x="1008602" y="1140983"/>
                  </a:lnTo>
                  <a:lnTo>
                    <a:pt x="1009269" y="1073403"/>
                  </a:lnTo>
                  <a:lnTo>
                    <a:pt x="1009269" y="27304"/>
                  </a:lnTo>
                  <a:lnTo>
                    <a:pt x="1484630" y="27304"/>
                  </a:lnTo>
                  <a:lnTo>
                    <a:pt x="1484630" y="1207642"/>
                  </a:lnTo>
                  <a:lnTo>
                    <a:pt x="1482945" y="1268033"/>
                  </a:lnTo>
                  <a:lnTo>
                    <a:pt x="1477891" y="1325275"/>
                  </a:lnTo>
                  <a:lnTo>
                    <a:pt x="1469468" y="1379369"/>
                  </a:lnTo>
                  <a:lnTo>
                    <a:pt x="1457676" y="1430316"/>
                  </a:lnTo>
                  <a:lnTo>
                    <a:pt x="1442515" y="1478117"/>
                  </a:lnTo>
                  <a:lnTo>
                    <a:pt x="1423984" y="1522772"/>
                  </a:lnTo>
                  <a:lnTo>
                    <a:pt x="1402085" y="1564282"/>
                  </a:lnTo>
                  <a:lnTo>
                    <a:pt x="1376816" y="1602647"/>
                  </a:lnTo>
                  <a:lnTo>
                    <a:pt x="1348178" y="1637867"/>
                  </a:lnTo>
                  <a:lnTo>
                    <a:pt x="1316171" y="1669944"/>
                  </a:lnTo>
                  <a:lnTo>
                    <a:pt x="1280795" y="1698878"/>
                  </a:lnTo>
                  <a:lnTo>
                    <a:pt x="1242757" y="1724963"/>
                  </a:lnTo>
                  <a:lnTo>
                    <a:pt x="1202768" y="1748560"/>
                  </a:lnTo>
                  <a:lnTo>
                    <a:pt x="1160827" y="1769672"/>
                  </a:lnTo>
                  <a:lnTo>
                    <a:pt x="1116933" y="1788297"/>
                  </a:lnTo>
                  <a:lnTo>
                    <a:pt x="1071087" y="1804437"/>
                  </a:lnTo>
                  <a:lnTo>
                    <a:pt x="1023289" y="1818092"/>
                  </a:lnTo>
                  <a:lnTo>
                    <a:pt x="973538" y="1829264"/>
                  </a:lnTo>
                  <a:lnTo>
                    <a:pt x="921836" y="1837951"/>
                  </a:lnTo>
                  <a:lnTo>
                    <a:pt x="868181" y="1844156"/>
                  </a:lnTo>
                  <a:lnTo>
                    <a:pt x="812574" y="1847879"/>
                  </a:lnTo>
                  <a:lnTo>
                    <a:pt x="755014" y="1849119"/>
                  </a:lnTo>
                  <a:lnTo>
                    <a:pt x="694640" y="1847932"/>
                  </a:lnTo>
                  <a:lnTo>
                    <a:pt x="636406" y="1844370"/>
                  </a:lnTo>
                  <a:lnTo>
                    <a:pt x="580312" y="1838431"/>
                  </a:lnTo>
                  <a:lnTo>
                    <a:pt x="526358" y="1830114"/>
                  </a:lnTo>
                  <a:lnTo>
                    <a:pt x="474542" y="1819419"/>
                  </a:lnTo>
                  <a:lnTo>
                    <a:pt x="424865" y="1806343"/>
                  </a:lnTo>
                  <a:lnTo>
                    <a:pt x="377326" y="1790887"/>
                  </a:lnTo>
                  <a:lnTo>
                    <a:pt x="331923" y="1773049"/>
                  </a:lnTo>
                  <a:lnTo>
                    <a:pt x="288658" y="1752827"/>
                  </a:lnTo>
                  <a:lnTo>
                    <a:pt x="247528" y="1730220"/>
                  </a:lnTo>
                  <a:lnTo>
                    <a:pt x="208534" y="1705228"/>
                  </a:lnTo>
                  <a:lnTo>
                    <a:pt x="172361" y="1677545"/>
                  </a:lnTo>
                  <a:lnTo>
                    <a:pt x="139628" y="1646862"/>
                  </a:lnTo>
                  <a:lnTo>
                    <a:pt x="110335" y="1613181"/>
                  </a:lnTo>
                  <a:lnTo>
                    <a:pt x="84485" y="1576501"/>
                  </a:lnTo>
                  <a:lnTo>
                    <a:pt x="62077" y="1536821"/>
                  </a:lnTo>
                  <a:lnTo>
                    <a:pt x="43114" y="1494140"/>
                  </a:lnTo>
                  <a:lnTo>
                    <a:pt x="27596" y="1448458"/>
                  </a:lnTo>
                  <a:lnTo>
                    <a:pt x="15524" y="1399775"/>
                  </a:lnTo>
                  <a:lnTo>
                    <a:pt x="6900" y="1348090"/>
                  </a:lnTo>
                  <a:lnTo>
                    <a:pt x="1725" y="1293401"/>
                  </a:lnTo>
                  <a:lnTo>
                    <a:pt x="0" y="1235709"/>
                  </a:lnTo>
                  <a:lnTo>
                    <a:pt x="0" y="27304"/>
                  </a:lnTo>
                  <a:close/>
                </a:path>
                <a:path w="3190240" h="1849120">
                  <a:moveTo>
                    <a:pt x="2411984" y="0"/>
                  </a:moveTo>
                  <a:lnTo>
                    <a:pt x="2466186" y="1174"/>
                  </a:lnTo>
                  <a:lnTo>
                    <a:pt x="2518534" y="4697"/>
                  </a:lnTo>
                  <a:lnTo>
                    <a:pt x="2569026" y="10570"/>
                  </a:lnTo>
                  <a:lnTo>
                    <a:pt x="2617662" y="18792"/>
                  </a:lnTo>
                  <a:lnTo>
                    <a:pt x="2664442" y="29364"/>
                  </a:lnTo>
                  <a:lnTo>
                    <a:pt x="2709366" y="42286"/>
                  </a:lnTo>
                  <a:lnTo>
                    <a:pt x="2752434" y="57558"/>
                  </a:lnTo>
                  <a:lnTo>
                    <a:pt x="2793646" y="75179"/>
                  </a:lnTo>
                  <a:lnTo>
                    <a:pt x="2833002" y="95152"/>
                  </a:lnTo>
                  <a:lnTo>
                    <a:pt x="2870501" y="117474"/>
                  </a:lnTo>
                  <a:lnTo>
                    <a:pt x="2906144" y="142148"/>
                  </a:lnTo>
                  <a:lnTo>
                    <a:pt x="2939931" y="169173"/>
                  </a:lnTo>
                  <a:lnTo>
                    <a:pt x="2971861" y="198548"/>
                  </a:lnTo>
                  <a:lnTo>
                    <a:pt x="3001934" y="230275"/>
                  </a:lnTo>
                  <a:lnTo>
                    <a:pt x="3030150" y="264354"/>
                  </a:lnTo>
                  <a:lnTo>
                    <a:pt x="3056510" y="300784"/>
                  </a:lnTo>
                  <a:lnTo>
                    <a:pt x="3081012" y="339566"/>
                  </a:lnTo>
                  <a:lnTo>
                    <a:pt x="3103657" y="380701"/>
                  </a:lnTo>
                  <a:lnTo>
                    <a:pt x="3124446" y="424187"/>
                  </a:lnTo>
                  <a:lnTo>
                    <a:pt x="3143377" y="470026"/>
                  </a:lnTo>
                  <a:lnTo>
                    <a:pt x="2657729" y="613282"/>
                  </a:lnTo>
                  <a:lnTo>
                    <a:pt x="2634783" y="566987"/>
                  </a:lnTo>
                  <a:lnTo>
                    <a:pt x="2606874" y="527814"/>
                  </a:lnTo>
                  <a:lnTo>
                    <a:pt x="2574000" y="495763"/>
                  </a:lnTo>
                  <a:lnTo>
                    <a:pt x="2536158" y="470835"/>
                  </a:lnTo>
                  <a:lnTo>
                    <a:pt x="2493347" y="453029"/>
                  </a:lnTo>
                  <a:lnTo>
                    <a:pt x="2445564" y="442346"/>
                  </a:lnTo>
                  <a:lnTo>
                    <a:pt x="2392807" y="438784"/>
                  </a:lnTo>
                  <a:lnTo>
                    <a:pt x="2328058" y="443950"/>
                  </a:lnTo>
                  <a:lnTo>
                    <a:pt x="2281824" y="459438"/>
                  </a:lnTo>
                  <a:lnTo>
                    <a:pt x="2254093" y="485237"/>
                  </a:lnTo>
                  <a:lnTo>
                    <a:pt x="2244852" y="521334"/>
                  </a:lnTo>
                  <a:lnTo>
                    <a:pt x="2246802" y="538315"/>
                  </a:lnTo>
                  <a:lnTo>
                    <a:pt x="2275967" y="578230"/>
                  </a:lnTo>
                  <a:lnTo>
                    <a:pt x="2326560" y="599868"/>
                  </a:lnTo>
                  <a:lnTo>
                    <a:pt x="2366389" y="611074"/>
                  </a:lnTo>
                  <a:lnTo>
                    <a:pt x="2415921" y="622553"/>
                  </a:lnTo>
                  <a:lnTo>
                    <a:pt x="2483818" y="637201"/>
                  </a:lnTo>
                  <a:lnTo>
                    <a:pt x="2547304" y="651508"/>
                  </a:lnTo>
                  <a:lnTo>
                    <a:pt x="2606378" y="665475"/>
                  </a:lnTo>
                  <a:lnTo>
                    <a:pt x="2661040" y="679100"/>
                  </a:lnTo>
                  <a:lnTo>
                    <a:pt x="2711290" y="692382"/>
                  </a:lnTo>
                  <a:lnTo>
                    <a:pt x="2757127" y="705320"/>
                  </a:lnTo>
                  <a:lnTo>
                    <a:pt x="2798553" y="717913"/>
                  </a:lnTo>
                  <a:lnTo>
                    <a:pt x="2835566" y="730160"/>
                  </a:lnTo>
                  <a:lnTo>
                    <a:pt x="2912480" y="761851"/>
                  </a:lnTo>
                  <a:lnTo>
                    <a:pt x="2954358" y="785913"/>
                  </a:lnTo>
                  <a:lnTo>
                    <a:pt x="2993802" y="814244"/>
                  </a:lnTo>
                  <a:lnTo>
                    <a:pt x="3030812" y="846840"/>
                  </a:lnTo>
                  <a:lnTo>
                    <a:pt x="3065388" y="883698"/>
                  </a:lnTo>
                  <a:lnTo>
                    <a:pt x="3097529" y="924813"/>
                  </a:lnTo>
                  <a:lnTo>
                    <a:pt x="3125872" y="969327"/>
                  </a:lnTo>
                  <a:lnTo>
                    <a:pt x="3149054" y="1016380"/>
                  </a:lnTo>
                  <a:lnTo>
                    <a:pt x="3167078" y="1065974"/>
                  </a:lnTo>
                  <a:lnTo>
                    <a:pt x="3179948" y="1118107"/>
                  </a:lnTo>
                  <a:lnTo>
                    <a:pt x="3187667" y="1172781"/>
                  </a:lnTo>
                  <a:lnTo>
                    <a:pt x="3190240" y="1229994"/>
                  </a:lnTo>
                  <a:lnTo>
                    <a:pt x="3188391" y="1279449"/>
                  </a:lnTo>
                  <a:lnTo>
                    <a:pt x="3182846" y="1327159"/>
                  </a:lnTo>
                  <a:lnTo>
                    <a:pt x="3173605" y="1373125"/>
                  </a:lnTo>
                  <a:lnTo>
                    <a:pt x="3160666" y="1417346"/>
                  </a:lnTo>
                  <a:lnTo>
                    <a:pt x="3144031" y="1459823"/>
                  </a:lnTo>
                  <a:lnTo>
                    <a:pt x="3123700" y="1500555"/>
                  </a:lnTo>
                  <a:lnTo>
                    <a:pt x="3099672" y="1539543"/>
                  </a:lnTo>
                  <a:lnTo>
                    <a:pt x="3071947" y="1576786"/>
                  </a:lnTo>
                  <a:lnTo>
                    <a:pt x="3040525" y="1612285"/>
                  </a:lnTo>
                  <a:lnTo>
                    <a:pt x="3005407" y="1646040"/>
                  </a:lnTo>
                  <a:lnTo>
                    <a:pt x="2966593" y="1678051"/>
                  </a:lnTo>
                  <a:lnTo>
                    <a:pt x="2928384" y="1705374"/>
                  </a:lnTo>
                  <a:lnTo>
                    <a:pt x="2888307" y="1730322"/>
                  </a:lnTo>
                  <a:lnTo>
                    <a:pt x="2846361" y="1752893"/>
                  </a:lnTo>
                  <a:lnTo>
                    <a:pt x="2802546" y="1773089"/>
                  </a:lnTo>
                  <a:lnTo>
                    <a:pt x="2756861" y="1790909"/>
                  </a:lnTo>
                  <a:lnTo>
                    <a:pt x="2709306" y="1806352"/>
                  </a:lnTo>
                  <a:lnTo>
                    <a:pt x="2659881" y="1819420"/>
                  </a:lnTo>
                  <a:lnTo>
                    <a:pt x="2608584" y="1830112"/>
                  </a:lnTo>
                  <a:lnTo>
                    <a:pt x="2555416" y="1838428"/>
                  </a:lnTo>
                  <a:lnTo>
                    <a:pt x="2500376" y="1844368"/>
                  </a:lnTo>
                  <a:lnTo>
                    <a:pt x="2443464" y="1847932"/>
                  </a:lnTo>
                  <a:lnTo>
                    <a:pt x="2384679" y="1849119"/>
                  </a:lnTo>
                  <a:lnTo>
                    <a:pt x="2328445" y="1848027"/>
                  </a:lnTo>
                  <a:lnTo>
                    <a:pt x="2274109" y="1844749"/>
                  </a:lnTo>
                  <a:lnTo>
                    <a:pt x="2221672" y="1839286"/>
                  </a:lnTo>
                  <a:lnTo>
                    <a:pt x="2171133" y="1831638"/>
                  </a:lnTo>
                  <a:lnTo>
                    <a:pt x="2122493" y="1821805"/>
                  </a:lnTo>
                  <a:lnTo>
                    <a:pt x="2075751" y="1809786"/>
                  </a:lnTo>
                  <a:lnTo>
                    <a:pt x="2030907" y="1795583"/>
                  </a:lnTo>
                  <a:lnTo>
                    <a:pt x="1987961" y="1779194"/>
                  </a:lnTo>
                  <a:lnTo>
                    <a:pt x="1946913" y="1760620"/>
                  </a:lnTo>
                  <a:lnTo>
                    <a:pt x="1907763" y="1739861"/>
                  </a:lnTo>
                  <a:lnTo>
                    <a:pt x="1870511" y="1716917"/>
                  </a:lnTo>
                  <a:lnTo>
                    <a:pt x="1835156" y="1691787"/>
                  </a:lnTo>
                  <a:lnTo>
                    <a:pt x="1801700" y="1664473"/>
                  </a:lnTo>
                  <a:lnTo>
                    <a:pt x="1770141" y="1634973"/>
                  </a:lnTo>
                  <a:lnTo>
                    <a:pt x="1740480" y="1603288"/>
                  </a:lnTo>
                  <a:lnTo>
                    <a:pt x="1712716" y="1569418"/>
                  </a:lnTo>
                  <a:lnTo>
                    <a:pt x="1686850" y="1533363"/>
                  </a:lnTo>
                  <a:lnTo>
                    <a:pt x="1662881" y="1495122"/>
                  </a:lnTo>
                  <a:lnTo>
                    <a:pt x="1640810" y="1454697"/>
                  </a:lnTo>
                  <a:lnTo>
                    <a:pt x="1620636" y="1412086"/>
                  </a:lnTo>
                  <a:lnTo>
                    <a:pt x="1602359" y="1367290"/>
                  </a:lnTo>
                  <a:lnTo>
                    <a:pt x="1585980" y="1320309"/>
                  </a:lnTo>
                  <a:lnTo>
                    <a:pt x="1571498" y="1271142"/>
                  </a:lnTo>
                  <a:lnTo>
                    <a:pt x="2113153" y="1175892"/>
                  </a:lnTo>
                  <a:lnTo>
                    <a:pt x="2131851" y="1225321"/>
                  </a:lnTo>
                  <a:lnTo>
                    <a:pt x="2156037" y="1268164"/>
                  </a:lnTo>
                  <a:lnTo>
                    <a:pt x="2185708" y="1304420"/>
                  </a:lnTo>
                  <a:lnTo>
                    <a:pt x="2220864" y="1334087"/>
                  </a:lnTo>
                  <a:lnTo>
                    <a:pt x="2261503" y="1357164"/>
                  </a:lnTo>
                  <a:lnTo>
                    <a:pt x="2307623" y="1373649"/>
                  </a:lnTo>
                  <a:lnTo>
                    <a:pt x="2359223" y="1383542"/>
                  </a:lnTo>
                  <a:lnTo>
                    <a:pt x="2416302" y="1386839"/>
                  </a:lnTo>
                  <a:lnTo>
                    <a:pt x="2479731" y="1383592"/>
                  </a:lnTo>
                  <a:lnTo>
                    <a:pt x="2529055" y="1373847"/>
                  </a:lnTo>
                  <a:lnTo>
                    <a:pt x="2564279" y="1357597"/>
                  </a:lnTo>
                  <a:lnTo>
                    <a:pt x="2585409" y="1334837"/>
                  </a:lnTo>
                  <a:lnTo>
                    <a:pt x="2592451" y="1305559"/>
                  </a:lnTo>
                  <a:lnTo>
                    <a:pt x="2590020" y="1285654"/>
                  </a:lnTo>
                  <a:lnTo>
                    <a:pt x="2570537" y="1251606"/>
                  </a:lnTo>
                  <a:lnTo>
                    <a:pt x="2529220" y="1224609"/>
                  </a:lnTo>
                  <a:lnTo>
                    <a:pt x="2452449" y="1199947"/>
                  </a:lnTo>
                  <a:lnTo>
                    <a:pt x="2399919" y="1188211"/>
                  </a:lnTo>
                  <a:lnTo>
                    <a:pt x="2330013" y="1174088"/>
                  </a:lnTo>
                  <a:lnTo>
                    <a:pt x="2264021" y="1159265"/>
                  </a:lnTo>
                  <a:lnTo>
                    <a:pt x="2201943" y="1143744"/>
                  </a:lnTo>
                  <a:lnTo>
                    <a:pt x="2143778" y="1127526"/>
                  </a:lnTo>
                  <a:lnTo>
                    <a:pt x="2089527" y="1110610"/>
                  </a:lnTo>
                  <a:lnTo>
                    <a:pt x="2039190" y="1092997"/>
                  </a:lnTo>
                  <a:lnTo>
                    <a:pt x="1992767" y="1074687"/>
                  </a:lnTo>
                  <a:lnTo>
                    <a:pt x="1950257" y="1055680"/>
                  </a:lnTo>
                  <a:lnTo>
                    <a:pt x="1911661" y="1035978"/>
                  </a:lnTo>
                  <a:lnTo>
                    <a:pt x="1876979" y="1015579"/>
                  </a:lnTo>
                  <a:lnTo>
                    <a:pt x="1819356" y="972697"/>
                  </a:lnTo>
                  <a:lnTo>
                    <a:pt x="1764452" y="912274"/>
                  </a:lnTo>
                  <a:lnTo>
                    <a:pt x="1736760" y="872652"/>
                  </a:lnTo>
                  <a:lnTo>
                    <a:pt x="1713337" y="831346"/>
                  </a:lnTo>
                  <a:lnTo>
                    <a:pt x="1694180" y="788352"/>
                  </a:lnTo>
                  <a:lnTo>
                    <a:pt x="1679284" y="743667"/>
                  </a:lnTo>
                  <a:lnTo>
                    <a:pt x="1668649" y="697289"/>
                  </a:lnTo>
                  <a:lnTo>
                    <a:pt x="1662269" y="649214"/>
                  </a:lnTo>
                  <a:lnTo>
                    <a:pt x="1660144" y="599439"/>
                  </a:lnTo>
                  <a:lnTo>
                    <a:pt x="1662094" y="548618"/>
                  </a:lnTo>
                  <a:lnTo>
                    <a:pt x="1667947" y="499557"/>
                  </a:lnTo>
                  <a:lnTo>
                    <a:pt x="1677703" y="452255"/>
                  </a:lnTo>
                  <a:lnTo>
                    <a:pt x="1691363" y="406714"/>
                  </a:lnTo>
                  <a:lnTo>
                    <a:pt x="1708927" y="362934"/>
                  </a:lnTo>
                  <a:lnTo>
                    <a:pt x="1730397" y="320913"/>
                  </a:lnTo>
                  <a:lnTo>
                    <a:pt x="1755772" y="280653"/>
                  </a:lnTo>
                  <a:lnTo>
                    <a:pt x="1785055" y="242153"/>
                  </a:lnTo>
                  <a:lnTo>
                    <a:pt x="1818244" y="205413"/>
                  </a:lnTo>
                  <a:lnTo>
                    <a:pt x="1855343" y="170433"/>
                  </a:lnTo>
                  <a:lnTo>
                    <a:pt x="1889011" y="143203"/>
                  </a:lnTo>
                  <a:lnTo>
                    <a:pt x="1924991" y="118342"/>
                  </a:lnTo>
                  <a:lnTo>
                    <a:pt x="1963285" y="95851"/>
                  </a:lnTo>
                  <a:lnTo>
                    <a:pt x="2003890" y="75729"/>
                  </a:lnTo>
                  <a:lnTo>
                    <a:pt x="2046808" y="57976"/>
                  </a:lnTo>
                  <a:lnTo>
                    <a:pt x="2092039" y="42592"/>
                  </a:lnTo>
                  <a:lnTo>
                    <a:pt x="2139582" y="29576"/>
                  </a:lnTo>
                  <a:lnTo>
                    <a:pt x="2189437" y="18927"/>
                  </a:lnTo>
                  <a:lnTo>
                    <a:pt x="2241605" y="10646"/>
                  </a:lnTo>
                  <a:lnTo>
                    <a:pt x="2296085" y="4731"/>
                  </a:lnTo>
                  <a:lnTo>
                    <a:pt x="2352878" y="1182"/>
                  </a:lnTo>
                  <a:lnTo>
                    <a:pt x="2411984" y="0"/>
                  </a:lnTo>
                  <a:close/>
                </a:path>
              </a:pathLst>
            </a:custGeom>
            <a:ln w="10160">
              <a:solidFill>
                <a:srgbClr val="5AA1AD"/>
              </a:solidFill>
            </a:ln>
          </p:spPr>
          <p:txBody>
            <a:bodyPr wrap="square" lIns="0" tIns="0" rIns="0" bIns="0" rtlCol="0"/>
            <a:lstStyle/>
            <a:p>
              <a:endParaRPr/>
            </a:p>
          </p:txBody>
        </p:sp>
      </p:grpSp>
      <p:sp>
        <p:nvSpPr>
          <p:cNvPr id="36" name="Freeform 19"/>
          <p:cNvSpPr/>
          <p:nvPr/>
        </p:nvSpPr>
        <p:spPr>
          <a:xfrm flipH="1">
            <a:off x="5661919" y="9167408"/>
            <a:ext cx="990600" cy="304800"/>
          </a:xfrm>
          <a:custGeom>
            <a:avLst/>
            <a:gdLst/>
            <a:ahLst/>
            <a:cxnLst/>
            <a:rect l="l" t="t" r="r" b="b"/>
            <a:pathLst>
              <a:path w="917662" h="255798">
                <a:moveTo>
                  <a:pt x="917661" y="0"/>
                </a:moveTo>
                <a:lnTo>
                  <a:pt x="0" y="0"/>
                </a:lnTo>
                <a:lnTo>
                  <a:pt x="0" y="255798"/>
                </a:lnTo>
                <a:lnTo>
                  <a:pt x="917661" y="255798"/>
                </a:lnTo>
                <a:lnTo>
                  <a:pt x="917661" y="0"/>
                </a:lnTo>
                <a:close/>
              </a:path>
            </a:pathLst>
          </a:custGeom>
          <a:blipFill>
            <a:blip r:embed="rId11">
              <a:extLst>
                <a:ext uri="{96DAC541-7B7A-43D3-8B79-37D633B846F1}">
                  <asvg:svgBlip xmlns:asvg="http://schemas.microsoft.com/office/drawing/2016/SVG/main" xmlns="" r:embed="rId31"/>
                </a:ext>
              </a:extLst>
            </a:blip>
            <a:stretch>
              <a:fillRect/>
            </a:stretch>
          </a:blipFill>
        </p:spPr>
      </p:sp>
      <p:sp>
        <p:nvSpPr>
          <p:cNvPr id="29" name="Rectangle 28"/>
          <p:cNvSpPr/>
          <p:nvPr/>
        </p:nvSpPr>
        <p:spPr>
          <a:xfrm>
            <a:off x="3804584" y="6159046"/>
            <a:ext cx="3702050" cy="1231106"/>
          </a:xfrm>
          <a:prstGeom prst="rect">
            <a:avLst/>
          </a:prstGeom>
        </p:spPr>
        <p:txBody>
          <a:bodyPr wrap="square">
            <a:spAutoFit/>
          </a:bodyPr>
          <a:lstStyle/>
          <a:p>
            <a:r>
              <a:rPr lang="en-US" sz="1400" b="1" dirty="0" smtClean="0">
                <a:solidFill>
                  <a:schemeClr val="bg1"/>
                </a:solidFill>
                <a:latin typeface="Calibri" panose="020F0502020204030204" pitchFamily="34" charset="0"/>
                <a:ea typeface="Arial Unicode MS"/>
              </a:rPr>
              <a:t>KSA OFFICE : </a:t>
            </a:r>
          </a:p>
          <a:p>
            <a:r>
              <a:rPr lang="en-US" sz="1400" dirty="0" smtClean="0">
                <a:solidFill>
                  <a:schemeClr val="bg1"/>
                </a:solidFill>
                <a:latin typeface="Calibri" panose="020F0502020204030204" pitchFamily="34" charset="0"/>
                <a:ea typeface="Arial Unicode MS"/>
              </a:rPr>
              <a:t>Dammam </a:t>
            </a:r>
            <a:r>
              <a:rPr lang="en-US" sz="1400" dirty="0">
                <a:solidFill>
                  <a:schemeClr val="bg1"/>
                </a:solidFill>
                <a:latin typeface="Calibri" panose="020F0502020204030204" pitchFamily="34" charset="0"/>
                <a:ea typeface="Arial Unicode MS"/>
              </a:rPr>
              <a:t>Tower 11th Street Building No: </a:t>
            </a:r>
            <a:r>
              <a:rPr lang="en-US" sz="1400" dirty="0" smtClean="0">
                <a:solidFill>
                  <a:schemeClr val="bg1"/>
                </a:solidFill>
                <a:latin typeface="Calibri" panose="020F0502020204030204" pitchFamily="34" charset="0"/>
                <a:ea typeface="Arial Unicode MS"/>
              </a:rPr>
              <a:t>7157</a:t>
            </a:r>
            <a:endParaRPr lang="en-GB" sz="1400" dirty="0">
              <a:solidFill>
                <a:schemeClr val="bg1"/>
              </a:solidFill>
              <a:latin typeface="Times New Roman" panose="02020603050405020304" pitchFamily="18" charset="0"/>
              <a:ea typeface="Arial Unicode MS"/>
            </a:endParaRPr>
          </a:p>
          <a:p>
            <a:r>
              <a:rPr lang="en-US" sz="1400" dirty="0">
                <a:solidFill>
                  <a:schemeClr val="bg1"/>
                </a:solidFill>
                <a:latin typeface="Calibri" panose="020F0502020204030204" pitchFamily="34" charset="0"/>
                <a:ea typeface="Arial Unicode MS"/>
              </a:rPr>
              <a:t>Zip code: 32416, Additional No: 2823</a:t>
            </a:r>
            <a:endParaRPr lang="en-GB" sz="1400" dirty="0">
              <a:solidFill>
                <a:schemeClr val="bg1"/>
              </a:solidFill>
              <a:latin typeface="Times New Roman" panose="02020603050405020304" pitchFamily="18" charset="0"/>
              <a:ea typeface="Arial Unicode MS"/>
            </a:endParaRPr>
          </a:p>
          <a:p>
            <a:r>
              <a:rPr lang="en-US" sz="1200" b="1" dirty="0">
                <a:solidFill>
                  <a:srgbClr val="FFFFFF"/>
                </a:solidFill>
                <a:latin typeface="Calibri-Bold"/>
              </a:rPr>
              <a:t>City: Dammam KSA  </a:t>
            </a:r>
          </a:p>
          <a:p>
            <a:r>
              <a:rPr lang="en-US" sz="1200" b="1" dirty="0">
                <a:solidFill>
                  <a:srgbClr val="FFFFFF"/>
                </a:solidFill>
                <a:latin typeface="Calibri-Bold"/>
              </a:rPr>
              <a:t>Tel : +966 </a:t>
            </a:r>
            <a:r>
              <a:rPr lang="en-US" sz="1200" b="1" dirty="0" smtClean="0">
                <a:solidFill>
                  <a:srgbClr val="FFFFFF"/>
                </a:solidFill>
                <a:latin typeface="Calibri-Bold"/>
              </a:rPr>
              <a:t>553843588, 5736 </a:t>
            </a:r>
            <a:r>
              <a:rPr lang="en-US" sz="1200" b="1" dirty="0" smtClean="0">
                <a:solidFill>
                  <a:srgbClr val="FFFFFF"/>
                </a:solidFill>
                <a:latin typeface="Calibri-Bold"/>
              </a:rPr>
              <a:t>4 4209</a:t>
            </a:r>
            <a:endParaRPr lang="en-GB" sz="1200" b="1" dirty="0">
              <a:solidFill>
                <a:srgbClr val="FFFFFF"/>
              </a:solidFill>
              <a:latin typeface="Calibri-Bold"/>
            </a:endParaRPr>
          </a:p>
          <a:p>
            <a:pPr lvl="0">
              <a:defRPr/>
            </a:pPr>
            <a:endParaRPr lang="en-US" sz="800" dirty="0">
              <a:solidFill>
                <a:srgbClr val="FFFFFF"/>
              </a:solidFill>
              <a:latin typeface="Canva Sans"/>
              <a:ea typeface="Canva Sans"/>
              <a:cs typeface="Canva Sans"/>
              <a:sym typeface="Canva Sans"/>
            </a:endParaRPr>
          </a:p>
        </p:txBody>
      </p:sp>
      <p:sp>
        <p:nvSpPr>
          <p:cNvPr id="39" name="TextBox 14"/>
          <p:cNvSpPr txBox="1"/>
          <p:nvPr/>
        </p:nvSpPr>
        <p:spPr>
          <a:xfrm>
            <a:off x="514040" y="5328942"/>
            <a:ext cx="4406686" cy="954107"/>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mn-cs"/>
              </a:rPr>
              <a:t>BAHRAIN HQ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mn-cs"/>
              </a:rPr>
              <a:t>Bldg</a:t>
            </a:r>
            <a:r>
              <a:rPr kumimoji="0" lang="en-IN" sz="14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2317, Road 2830 </a:t>
            </a:r>
            <a:r>
              <a:rPr kumimoji="0" lang="en-US" sz="14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Block 428, Al Seef District </a:t>
            </a:r>
            <a:endParaRPr kumimoji="0" lang="en-US" sz="1400" b="0"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smtClean="0">
                <a:ln>
                  <a:noFill/>
                </a:ln>
                <a:solidFill>
                  <a:srgbClr val="FFFFFF"/>
                </a:solidFill>
                <a:effectLst/>
                <a:uLnTx/>
                <a:uFillTx/>
                <a:latin typeface="Calibri-Bold"/>
                <a:ea typeface="+mn-ea"/>
                <a:cs typeface="+mn-cs"/>
              </a:rPr>
              <a:t>P.O</a:t>
            </a:r>
            <a:r>
              <a:rPr kumimoji="0" lang="en-IN" sz="1200" b="1" i="0" u="none" strike="noStrike" kern="1200" cap="none" spc="0" normalizeH="0" baseline="0" noProof="0" dirty="0">
                <a:ln>
                  <a:noFill/>
                </a:ln>
                <a:solidFill>
                  <a:srgbClr val="FFFFFF"/>
                </a:solidFill>
                <a:effectLst/>
                <a:uLnTx/>
                <a:uFillTx/>
                <a:latin typeface="Calibri-Bold"/>
                <a:ea typeface="+mn-ea"/>
                <a:cs typeface="+mn-cs"/>
              </a:rPr>
              <a:t>. Box 17110 </a:t>
            </a:r>
            <a:r>
              <a:rPr kumimoji="0" lang="en-IN" sz="14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Kingdom of </a:t>
            </a:r>
            <a:r>
              <a:rPr kumimoji="0" lang="en-IN" sz="1400" b="0" i="0" u="none" strike="noStrike" kern="1200" cap="none" spc="0" normalizeH="0" baseline="0" noProof="0" dirty="0" smtClean="0">
                <a:ln>
                  <a:noFill/>
                </a:ln>
                <a:solidFill>
                  <a:srgbClr val="FFFFFF"/>
                </a:solidFill>
                <a:effectLst/>
                <a:uLnTx/>
                <a:uFillTx/>
                <a:latin typeface="Calibri" panose="020F0502020204030204" pitchFamily="34" charset="0"/>
                <a:ea typeface="+mn-ea"/>
                <a:cs typeface="+mn-cs"/>
              </a:rPr>
              <a:t>Bahrain</a:t>
            </a:r>
          </a:p>
          <a:p>
            <a:pPr>
              <a:defRPr/>
            </a:pPr>
            <a:r>
              <a:rPr lang="fr-FR" sz="1200" b="1" dirty="0">
                <a:solidFill>
                  <a:srgbClr val="FFFFFF"/>
                </a:solidFill>
                <a:latin typeface="Calibri-Bold"/>
              </a:rPr>
              <a:t>Tel </a:t>
            </a:r>
            <a:r>
              <a:rPr lang="fr-FR" sz="800" dirty="0" smtClean="0">
                <a:solidFill>
                  <a:prstClr val="white"/>
                </a:solidFill>
                <a:latin typeface="Calibri" panose="020F0502020204030204" pitchFamily="34" charset="0"/>
              </a:rPr>
              <a:t>-</a:t>
            </a:r>
            <a:r>
              <a:rPr lang="fr-FR" sz="1200" b="1" dirty="0" smtClean="0">
                <a:solidFill>
                  <a:srgbClr val="FFFFFF"/>
                </a:solidFill>
                <a:latin typeface="Calibri-Bold"/>
              </a:rPr>
              <a:t> </a:t>
            </a:r>
            <a:r>
              <a:rPr lang="fr-FR" sz="1200" b="1" dirty="0">
                <a:solidFill>
                  <a:srgbClr val="FFFFFF"/>
                </a:solidFill>
                <a:latin typeface="Calibri-Bold"/>
              </a:rPr>
              <a:t>+973 -17000486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solidFill>
              <a:effectLst/>
              <a:uLnTx/>
              <a:uFillTx/>
              <a:latin typeface="Canva Sans"/>
              <a:ea typeface="Canva Sans"/>
              <a:cs typeface="Canva Sans"/>
              <a:sym typeface="Canva Sans"/>
            </a:endParaRPr>
          </a:p>
        </p:txBody>
      </p:sp>
      <p:pic>
        <p:nvPicPr>
          <p:cNvPr id="5" name="Picture 4"/>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90541" y="-334115"/>
            <a:ext cx="7556500" cy="4013114"/>
          </a:xfrm>
          <a:prstGeom prst="rect">
            <a:avLst/>
          </a:prstGeom>
        </p:spPr>
      </p:pic>
      <p:sp>
        <p:nvSpPr>
          <p:cNvPr id="18" name="Rectangle 17"/>
          <p:cNvSpPr/>
          <p:nvPr/>
        </p:nvSpPr>
        <p:spPr>
          <a:xfrm>
            <a:off x="514040" y="7092497"/>
            <a:ext cx="3702050" cy="1261884"/>
          </a:xfrm>
          <a:prstGeom prst="rect">
            <a:avLst/>
          </a:prstGeom>
        </p:spPr>
        <p:txBody>
          <a:bodyPr wrap="square">
            <a:spAutoFit/>
          </a:bodyPr>
          <a:lstStyle/>
          <a:p>
            <a:r>
              <a:rPr lang="en-US" sz="1400" b="1" dirty="0" smtClean="0">
                <a:solidFill>
                  <a:schemeClr val="bg1"/>
                </a:solidFill>
                <a:latin typeface="Calibri" panose="020F0502020204030204" pitchFamily="34" charset="0"/>
                <a:ea typeface="Arial Unicode MS"/>
              </a:rPr>
              <a:t>Oman OFFICE : </a:t>
            </a:r>
          </a:p>
          <a:p>
            <a:r>
              <a:rPr lang="en-US" sz="1400" dirty="0">
                <a:solidFill>
                  <a:schemeClr val="bg1"/>
                </a:solidFill>
              </a:rPr>
              <a:t>North Batinah Sohar</a:t>
            </a:r>
            <a:r>
              <a:rPr lang="en-US" sz="1400" dirty="0" smtClean="0">
                <a:solidFill>
                  <a:schemeClr val="bg1"/>
                </a:solidFill>
              </a:rPr>
              <a:t>,</a:t>
            </a:r>
          </a:p>
          <a:p>
            <a:r>
              <a:rPr lang="en-US" sz="1400" dirty="0">
                <a:solidFill>
                  <a:schemeClr val="bg1"/>
                </a:solidFill>
                <a:latin typeface="Calibri" panose="020F0502020204030204" pitchFamily="34" charset="0"/>
                <a:ea typeface="Arial Unicode MS"/>
              </a:rPr>
              <a:t>Zip code: 32416,  </a:t>
            </a:r>
            <a:endParaRPr lang="en-US" sz="1400" dirty="0" smtClean="0">
              <a:solidFill>
                <a:schemeClr val="bg1"/>
              </a:solidFill>
            </a:endParaRPr>
          </a:p>
          <a:p>
            <a:r>
              <a:rPr lang="en-US" sz="1400" dirty="0" smtClean="0">
                <a:solidFill>
                  <a:schemeClr val="bg1"/>
                </a:solidFill>
              </a:rPr>
              <a:t>Muscat</a:t>
            </a:r>
            <a:r>
              <a:rPr lang="en-US" sz="1400" dirty="0">
                <a:solidFill>
                  <a:schemeClr val="bg1"/>
                </a:solidFill>
              </a:rPr>
              <a:t>, </a:t>
            </a:r>
            <a:r>
              <a:rPr lang="en-US" sz="1400" dirty="0" smtClean="0">
                <a:solidFill>
                  <a:schemeClr val="bg1"/>
                </a:solidFill>
              </a:rPr>
              <a:t>Oman  </a:t>
            </a:r>
          </a:p>
          <a:p>
            <a:r>
              <a:rPr lang="en-US" sz="1200" b="1" dirty="0" smtClean="0">
                <a:solidFill>
                  <a:srgbClr val="FFFFFF"/>
                </a:solidFill>
                <a:latin typeface="Calibri-Bold"/>
              </a:rPr>
              <a:t> </a:t>
            </a:r>
            <a:endParaRPr lang="en-GB" sz="1200" b="1" dirty="0">
              <a:solidFill>
                <a:srgbClr val="FFFFFF"/>
              </a:solidFill>
              <a:latin typeface="Calibri-Bold"/>
            </a:endParaRPr>
          </a:p>
          <a:p>
            <a:pPr lvl="0">
              <a:defRPr/>
            </a:pPr>
            <a:endParaRPr lang="en-US" sz="800" dirty="0">
              <a:solidFill>
                <a:srgbClr val="FFFFFF"/>
              </a:solidFill>
              <a:latin typeface="Canva Sans"/>
              <a:ea typeface="Canva Sans"/>
              <a:cs typeface="Canva Sans"/>
              <a:sym typeface="Canva Sans"/>
            </a:endParaRPr>
          </a:p>
        </p:txBody>
      </p:sp>
      <p:sp>
        <p:nvSpPr>
          <p:cNvPr id="19" name="Rectangle 18"/>
          <p:cNvSpPr/>
          <p:nvPr/>
        </p:nvSpPr>
        <p:spPr>
          <a:xfrm>
            <a:off x="3779846" y="7689180"/>
            <a:ext cx="3702050" cy="1292662"/>
          </a:xfrm>
          <a:prstGeom prst="rect">
            <a:avLst/>
          </a:prstGeom>
        </p:spPr>
        <p:txBody>
          <a:bodyPr wrap="square">
            <a:spAutoFit/>
          </a:bodyPr>
          <a:lstStyle/>
          <a:p>
            <a:r>
              <a:rPr lang="en-US" sz="1400" b="1" dirty="0" smtClean="0">
                <a:solidFill>
                  <a:schemeClr val="bg1"/>
                </a:solidFill>
                <a:latin typeface="Calibri" panose="020F0502020204030204" pitchFamily="34" charset="0"/>
                <a:ea typeface="Arial Unicode MS"/>
              </a:rPr>
              <a:t>Singapore OFFICE : </a:t>
            </a:r>
          </a:p>
          <a:p>
            <a:r>
              <a:rPr lang="en-US" sz="1400" dirty="0">
                <a:solidFill>
                  <a:schemeClr val="bg1"/>
                </a:solidFill>
                <a:latin typeface="Calibri" panose="020F0502020204030204" pitchFamily="34" charset="0"/>
                <a:ea typeface="Arial Unicode MS"/>
              </a:rPr>
              <a:t>160 Robinson Road #14-04 Singapore Business Federation Center</a:t>
            </a:r>
            <a:r>
              <a:rPr lang="en-US" sz="1400" dirty="0" smtClean="0">
                <a:solidFill>
                  <a:schemeClr val="bg1"/>
                </a:solidFill>
                <a:latin typeface="Calibri" panose="020F0502020204030204" pitchFamily="34" charset="0"/>
                <a:ea typeface="Arial Unicode MS"/>
              </a:rPr>
              <a:t>,</a:t>
            </a:r>
          </a:p>
          <a:p>
            <a:r>
              <a:rPr lang="en-US" sz="1400" dirty="0">
                <a:solidFill>
                  <a:schemeClr val="bg1"/>
                </a:solidFill>
              </a:rPr>
              <a:t>Singapore, 068914 SG</a:t>
            </a:r>
            <a:endParaRPr lang="en-US" sz="1100" dirty="0">
              <a:solidFill>
                <a:schemeClr val="bg1"/>
              </a:solidFill>
              <a:latin typeface="Calibri" panose="020F0502020204030204" pitchFamily="34" charset="0"/>
              <a:ea typeface="Arial Unicode MS"/>
            </a:endParaRPr>
          </a:p>
          <a:p>
            <a:r>
              <a:rPr lang="en-US" sz="1400" dirty="0" smtClean="0">
                <a:solidFill>
                  <a:schemeClr val="bg1"/>
                </a:solidFill>
                <a:latin typeface="Calibri" panose="020F0502020204030204" pitchFamily="34" charset="0"/>
                <a:ea typeface="Arial Unicode MS"/>
              </a:rPr>
              <a:t>Tel </a:t>
            </a:r>
            <a:r>
              <a:rPr lang="en-US" sz="1200" b="1" dirty="0">
                <a:solidFill>
                  <a:srgbClr val="FFFFFF"/>
                </a:solidFill>
                <a:latin typeface="Calibri-Bold"/>
              </a:rPr>
              <a:t>: </a:t>
            </a:r>
            <a:r>
              <a:rPr lang="en-US" sz="1200" b="1" dirty="0" smtClean="0">
                <a:solidFill>
                  <a:srgbClr val="FFFFFF"/>
                </a:solidFill>
                <a:latin typeface="Calibri-Bold"/>
              </a:rPr>
              <a:t>+ </a:t>
            </a:r>
            <a:endParaRPr lang="en-GB" sz="1200" b="1" dirty="0">
              <a:solidFill>
                <a:srgbClr val="FFFFFF"/>
              </a:solidFill>
              <a:latin typeface="Calibri-Bold"/>
            </a:endParaRPr>
          </a:p>
          <a:p>
            <a:pPr lvl="0">
              <a:defRPr/>
            </a:pPr>
            <a:endParaRPr lang="en-US" sz="800" dirty="0">
              <a:solidFill>
                <a:srgbClr val="FFFFFF"/>
              </a:solidFill>
              <a:latin typeface="Canva Sans"/>
              <a:ea typeface="Canva Sans"/>
              <a:cs typeface="Canva Sans"/>
              <a:sym typeface="Canva Sans"/>
            </a:endParaRPr>
          </a:p>
        </p:txBody>
      </p:sp>
      <p:sp>
        <p:nvSpPr>
          <p:cNvPr id="20" name="Rectangle 19"/>
          <p:cNvSpPr/>
          <p:nvPr/>
        </p:nvSpPr>
        <p:spPr>
          <a:xfrm>
            <a:off x="515627" y="8830843"/>
            <a:ext cx="3702050" cy="923330"/>
          </a:xfrm>
          <a:prstGeom prst="rect">
            <a:avLst/>
          </a:prstGeom>
        </p:spPr>
        <p:txBody>
          <a:bodyPr wrap="square">
            <a:spAutoFit/>
          </a:bodyPr>
          <a:lstStyle/>
          <a:p>
            <a:r>
              <a:rPr lang="en-US" sz="1400" b="1" dirty="0" smtClean="0">
                <a:solidFill>
                  <a:schemeClr val="bg1"/>
                </a:solidFill>
                <a:latin typeface="Calibri" panose="020F0502020204030204" pitchFamily="34" charset="0"/>
                <a:ea typeface="Arial Unicode MS"/>
              </a:rPr>
              <a:t>India  OFFICE : </a:t>
            </a:r>
          </a:p>
          <a:p>
            <a:r>
              <a:rPr lang="en-US" sz="1400" dirty="0">
                <a:solidFill>
                  <a:schemeClr val="bg1"/>
                </a:solidFill>
              </a:rPr>
              <a:t>Behind P.A.C. Head Quarter, </a:t>
            </a:r>
            <a:r>
              <a:rPr lang="en-US" sz="1400" dirty="0" err="1">
                <a:solidFill>
                  <a:schemeClr val="bg1"/>
                </a:solidFill>
              </a:rPr>
              <a:t>Nakatiya</a:t>
            </a:r>
            <a:r>
              <a:rPr lang="en-US" sz="1400" dirty="0">
                <a:solidFill>
                  <a:schemeClr val="bg1"/>
                </a:solidFill>
              </a:rPr>
              <a:t> </a:t>
            </a:r>
            <a:r>
              <a:rPr lang="en-US" sz="1400" dirty="0" smtClean="0">
                <a:solidFill>
                  <a:schemeClr val="bg1"/>
                </a:solidFill>
              </a:rPr>
              <a:t>Bareilly </a:t>
            </a:r>
            <a:r>
              <a:rPr lang="en-US" sz="1050" dirty="0" smtClean="0">
                <a:solidFill>
                  <a:schemeClr val="bg1"/>
                </a:solidFill>
                <a:latin typeface="Calibri-Bold"/>
              </a:rPr>
              <a:t>City</a:t>
            </a:r>
            <a:r>
              <a:rPr lang="en-US" sz="1200" b="1" dirty="0">
                <a:solidFill>
                  <a:srgbClr val="FFFFFF"/>
                </a:solidFill>
                <a:latin typeface="Calibri-Bold"/>
              </a:rPr>
              <a:t>: </a:t>
            </a:r>
            <a:r>
              <a:rPr lang="en-US" sz="1200" b="1" dirty="0" smtClean="0">
                <a:solidFill>
                  <a:srgbClr val="FFFFFF"/>
                </a:solidFill>
                <a:latin typeface="Calibri-Bold"/>
              </a:rPr>
              <a:t> UP, India</a:t>
            </a:r>
            <a:endParaRPr lang="en-US" sz="1200" b="1" dirty="0">
              <a:solidFill>
                <a:srgbClr val="FFFFFF"/>
              </a:solidFill>
              <a:latin typeface="Calibri-Bold"/>
            </a:endParaRPr>
          </a:p>
          <a:p>
            <a:r>
              <a:rPr lang="en-US" sz="1400" dirty="0">
                <a:solidFill>
                  <a:schemeClr val="bg1"/>
                </a:solidFill>
              </a:rPr>
              <a:t>Tel : +</a:t>
            </a:r>
            <a:r>
              <a:rPr lang="en-AE" sz="1400" dirty="0">
                <a:solidFill>
                  <a:schemeClr val="bg1"/>
                </a:solidFill>
              </a:rPr>
              <a:t>91 70171 19596, 95286 18002</a:t>
            </a:r>
            <a:endParaRPr lang="en-US" sz="1400" dirty="0">
              <a:solidFill>
                <a:schemeClr val="bg1"/>
              </a:solidFill>
              <a:sym typeface="Canva Sans"/>
            </a:endParaRPr>
          </a:p>
        </p:txBody>
      </p:sp>
      <p:pic>
        <p:nvPicPr>
          <p:cNvPr id="21" name="Picture 20">
            <a:extLst>
              <a:ext uri="{FF2B5EF4-FFF2-40B4-BE49-F238E27FC236}">
                <a16:creationId xmlns:a16="http://schemas.microsoft.com/office/drawing/2014/main" id="{A112DF90-13E8-B73F-3375-0B7130D0B278}"/>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flipH="1">
            <a:off x="4997450" y="1590186"/>
            <a:ext cx="231465" cy="347198"/>
          </a:xfrm>
          <a:prstGeom prst="rect">
            <a:avLst/>
          </a:prstGeom>
        </p:spPr>
      </p:pic>
      <p:pic>
        <p:nvPicPr>
          <p:cNvPr id="22" name="Picture 21">
            <a:extLst>
              <a:ext uri="{FF2B5EF4-FFF2-40B4-BE49-F238E27FC236}">
                <a16:creationId xmlns:a16="http://schemas.microsoft.com/office/drawing/2014/main" id="{A112DF90-13E8-B73F-3375-0B7130D0B278}"/>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flipH="1">
            <a:off x="5464725" y="2016880"/>
            <a:ext cx="231465" cy="347198"/>
          </a:xfrm>
          <a:prstGeom prst="rect">
            <a:avLst/>
          </a:prstGeom>
        </p:spPr>
      </p:pic>
      <p:pic>
        <p:nvPicPr>
          <p:cNvPr id="23" name="Picture 22">
            <a:extLst>
              <a:ext uri="{FF2B5EF4-FFF2-40B4-BE49-F238E27FC236}">
                <a16:creationId xmlns:a16="http://schemas.microsoft.com/office/drawing/2014/main" id="{A112DF90-13E8-B73F-3375-0B7130D0B278}"/>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flipH="1">
            <a:off x="4387850" y="1523602"/>
            <a:ext cx="231465" cy="347198"/>
          </a:xfrm>
          <a:prstGeom prst="rect">
            <a:avLst/>
          </a:prstGeom>
        </p:spPr>
      </p:pic>
      <p:pic>
        <p:nvPicPr>
          <p:cNvPr id="24" name="Picture 23">
            <a:extLst>
              <a:ext uri="{FF2B5EF4-FFF2-40B4-BE49-F238E27FC236}">
                <a16:creationId xmlns:a16="http://schemas.microsoft.com/office/drawing/2014/main" id="{A112DF90-13E8-B73F-3375-0B7130D0B278}"/>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flipH="1">
            <a:off x="4540250" y="1676002"/>
            <a:ext cx="231465" cy="347198"/>
          </a:xfrm>
          <a:prstGeom prst="rect">
            <a:avLst/>
          </a:prstGeom>
        </p:spPr>
      </p:pic>
      <p:pic>
        <p:nvPicPr>
          <p:cNvPr id="25" name="Picture 24">
            <a:extLst>
              <a:ext uri="{FF2B5EF4-FFF2-40B4-BE49-F238E27FC236}">
                <a16:creationId xmlns:a16="http://schemas.microsoft.com/office/drawing/2014/main" id="{A112DF90-13E8-B73F-3375-0B7130D0B278}"/>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flipH="1">
            <a:off x="4319267" y="1426624"/>
            <a:ext cx="231465" cy="347198"/>
          </a:xfrm>
          <a:prstGeom prst="rect">
            <a:avLst/>
          </a:prstGeom>
        </p:spPr>
      </p:pic>
      <p:sp>
        <p:nvSpPr>
          <p:cNvPr id="7" name="TextBox 6"/>
          <p:cNvSpPr txBox="1"/>
          <p:nvPr/>
        </p:nvSpPr>
        <p:spPr>
          <a:xfrm>
            <a:off x="722900" y="10178901"/>
            <a:ext cx="5929619" cy="830997"/>
          </a:xfrm>
          <a:prstGeom prst="rect">
            <a:avLst/>
          </a:prstGeom>
          <a:noFill/>
        </p:spPr>
        <p:txBody>
          <a:bodyPr wrap="square" rtlCol="0">
            <a:spAutoFit/>
          </a:bodyPr>
          <a:lstStyle/>
          <a:p>
            <a:r>
              <a:rPr lang="en-IN" sz="1100" b="1" dirty="0">
                <a:solidFill>
                  <a:srgbClr val="FFFFFF"/>
                </a:solidFill>
                <a:latin typeface="Calibri-Bold"/>
              </a:rPr>
              <a:t>Web : </a:t>
            </a:r>
            <a:r>
              <a:rPr lang="en-IN" sz="1100" b="1" dirty="0" smtClean="0">
                <a:solidFill>
                  <a:schemeClr val="bg1"/>
                </a:solidFill>
                <a:latin typeface="Calibri-Bold"/>
              </a:rPr>
              <a:t>www.whitepearlsgroup.com </a:t>
            </a:r>
            <a:r>
              <a:rPr lang="en-IN" sz="1100" b="1" dirty="0" smtClean="0">
                <a:solidFill>
                  <a:srgbClr val="FFFFFF"/>
                </a:solidFill>
                <a:latin typeface="Calibri-Bold"/>
              </a:rPr>
              <a:t>,                     </a:t>
            </a:r>
            <a:r>
              <a:rPr lang="fr-FR" sz="1100" b="1" dirty="0" smtClean="0">
                <a:solidFill>
                  <a:srgbClr val="FFFFFF"/>
                </a:solidFill>
                <a:latin typeface="Calibri-Bold"/>
              </a:rPr>
              <a:t>Email </a:t>
            </a:r>
            <a:r>
              <a:rPr lang="fr-FR" sz="1100" b="1" dirty="0">
                <a:solidFill>
                  <a:srgbClr val="FFFFFF"/>
                </a:solidFill>
                <a:latin typeface="Calibri-Bold"/>
              </a:rPr>
              <a:t>: sales@whitepearlsbh.com</a:t>
            </a:r>
          </a:p>
          <a:p>
            <a:r>
              <a:rPr lang="en-US" b="1" dirty="0" smtClean="0">
                <a:solidFill>
                  <a:srgbClr val="FFFFFF"/>
                </a:solidFill>
                <a:latin typeface="Calibri-Bold"/>
                <a:sym typeface="Canva Sans"/>
              </a:rPr>
              <a:t>  </a:t>
            </a:r>
            <a:endParaRPr lang="en-US" b="1" dirty="0">
              <a:solidFill>
                <a:srgbClr val="FFFFFF"/>
              </a:solidFill>
              <a:latin typeface="Calibri-Bold"/>
              <a:sym typeface="Canva Sans"/>
            </a:endParaRPr>
          </a:p>
          <a:p>
            <a:endParaRPr lang="en-US" dirty="0"/>
          </a:p>
        </p:txBody>
      </p:sp>
    </p:spTree>
    <p:extLst>
      <p:ext uri="{BB962C8B-B14F-4D97-AF65-F5344CB8AC3E}">
        <p14:creationId xmlns:p14="http://schemas.microsoft.com/office/powerpoint/2010/main" val="1173722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D1F983-B335-A3EE-8EE0-A21D956FB8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56500" cy="10684276"/>
          </a:xfrm>
          <a:prstGeom prst="rect">
            <a:avLst/>
          </a:prstGeom>
        </p:spPr>
      </p:pic>
      <p:sp>
        <p:nvSpPr>
          <p:cNvPr id="6" name="Freeform 6"/>
          <p:cNvSpPr/>
          <p:nvPr/>
        </p:nvSpPr>
        <p:spPr>
          <a:xfrm>
            <a:off x="0" y="0"/>
            <a:ext cx="2338390" cy="10675153"/>
          </a:xfrm>
          <a:custGeom>
            <a:avLst/>
            <a:gdLst/>
            <a:ahLst/>
            <a:cxnLst/>
            <a:rect l="l" t="t" r="r" b="b"/>
            <a:pathLst>
              <a:path w="2338390" h="10692000">
                <a:moveTo>
                  <a:pt x="0" y="0"/>
                </a:moveTo>
                <a:lnTo>
                  <a:pt x="2338390" y="0"/>
                </a:lnTo>
                <a:lnTo>
                  <a:pt x="2338390" y="10692000"/>
                </a:lnTo>
                <a:lnTo>
                  <a:pt x="0" y="10692000"/>
                </a:lnTo>
                <a:lnTo>
                  <a:pt x="0" y="0"/>
                </a:lnTo>
                <a:close/>
              </a:path>
            </a:pathLst>
          </a:custGeom>
          <a:blipFill>
            <a:blip r:embed="rId3"/>
            <a:stretch>
              <a:fillRect l="-224921" r="-43725"/>
            </a:stretch>
          </a:blipFill>
        </p:spPr>
      </p:sp>
      <p:grpSp>
        <p:nvGrpSpPr>
          <p:cNvPr id="11" name="Group 11"/>
          <p:cNvGrpSpPr/>
          <p:nvPr/>
        </p:nvGrpSpPr>
        <p:grpSpPr>
          <a:xfrm>
            <a:off x="3168650" y="2914592"/>
            <a:ext cx="3700175" cy="6699308"/>
            <a:chOff x="0" y="0"/>
            <a:chExt cx="1326059" cy="2547967"/>
          </a:xfrm>
        </p:grpSpPr>
        <p:sp>
          <p:nvSpPr>
            <p:cNvPr id="12" name="Freeform 12"/>
            <p:cNvSpPr/>
            <p:nvPr/>
          </p:nvSpPr>
          <p:spPr>
            <a:xfrm>
              <a:off x="0" y="0"/>
              <a:ext cx="1326059" cy="2547967"/>
            </a:xfrm>
            <a:custGeom>
              <a:avLst/>
              <a:gdLst/>
              <a:ahLst/>
              <a:cxnLst/>
              <a:rect l="l" t="t" r="r" b="b"/>
              <a:pathLst>
                <a:path w="1326059" h="2547967">
                  <a:moveTo>
                    <a:pt x="0" y="0"/>
                  </a:moveTo>
                  <a:lnTo>
                    <a:pt x="1326059" y="0"/>
                  </a:lnTo>
                  <a:lnTo>
                    <a:pt x="1326059" y="2547967"/>
                  </a:lnTo>
                  <a:lnTo>
                    <a:pt x="0" y="2547967"/>
                  </a:lnTo>
                  <a:close/>
                </a:path>
              </a:pathLst>
            </a:custGeom>
            <a:solidFill>
              <a:srgbClr val="4E6981"/>
            </a:solidFill>
          </p:spPr>
        </p:sp>
        <p:sp>
          <p:nvSpPr>
            <p:cNvPr id="13" name="TextBox 13"/>
            <p:cNvSpPr txBox="1"/>
            <p:nvPr/>
          </p:nvSpPr>
          <p:spPr>
            <a:xfrm>
              <a:off x="0" y="-19050"/>
              <a:ext cx="1326059" cy="2567017"/>
            </a:xfrm>
            <a:prstGeom prst="rect">
              <a:avLst/>
            </a:prstGeom>
          </p:spPr>
          <p:txBody>
            <a:bodyPr lIns="50800" tIns="50800" rIns="50800" bIns="50800" rtlCol="0" anchor="ctr"/>
            <a:lstStyle/>
            <a:p>
              <a:pPr marL="0" marR="0" lvl="0" indent="0" algn="ctr" defTabSz="914400" rtl="0" eaLnBrk="1" fontAlgn="auto" latinLnBrk="0" hangingPunct="1">
                <a:lnSpc>
                  <a:spcPts val="13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Freeform 14"/>
          <p:cNvSpPr/>
          <p:nvPr/>
        </p:nvSpPr>
        <p:spPr>
          <a:xfrm flipH="1">
            <a:off x="6138401" y="9455209"/>
            <a:ext cx="1421599" cy="1236791"/>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sp>
        <p:nvSpPr>
          <p:cNvPr id="15" name="TextBox 15"/>
          <p:cNvSpPr txBox="1"/>
          <p:nvPr/>
        </p:nvSpPr>
        <p:spPr>
          <a:xfrm>
            <a:off x="3103825" y="2006600"/>
            <a:ext cx="3449259" cy="596900"/>
          </a:xfrm>
          <a:prstGeom prst="rect">
            <a:avLst/>
          </a:prstGeom>
        </p:spPr>
        <p:txBody>
          <a:bodyPr lIns="0" tIns="0" rIns="0" bIns="0" rtlCol="0" anchor="t">
            <a:spAutoFit/>
          </a:bodyPr>
          <a:lstStyle/>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175" normalizeH="0" baseline="0" noProof="0" dirty="0">
                <a:ln>
                  <a:noFill/>
                </a:ln>
                <a:solidFill>
                  <a:srgbClr val="A0C9EE"/>
                </a:solidFill>
                <a:effectLst/>
                <a:uLnTx/>
                <a:uFillTx/>
                <a:latin typeface="League Spartan"/>
                <a:ea typeface="League Spartan"/>
                <a:cs typeface="League Spartan"/>
                <a:sym typeface="League Spartan"/>
              </a:rPr>
              <a:t>CONTENTS</a:t>
            </a:r>
          </a:p>
        </p:txBody>
      </p:sp>
      <p:sp>
        <p:nvSpPr>
          <p:cNvPr id="16" name="TextBox 16"/>
          <p:cNvSpPr txBox="1"/>
          <p:nvPr/>
        </p:nvSpPr>
        <p:spPr>
          <a:xfrm>
            <a:off x="3103825" y="1641574"/>
            <a:ext cx="3449259" cy="431701"/>
          </a:xfrm>
          <a:prstGeom prst="rect">
            <a:avLst/>
          </a:prstGeom>
        </p:spPr>
        <p:txBody>
          <a:bodyPr lIns="0" tIns="0" rIns="0" bIns="0" rtlCol="0" anchor="t">
            <a:spAutoFit/>
          </a:bodyPr>
          <a:lstStyle/>
          <a:p>
            <a:pPr marL="0" marR="0" lvl="0" indent="0" algn="l" defTabSz="914400" rtl="0" eaLnBrk="1" fontAlgn="auto" latinLnBrk="0" hangingPunct="1">
              <a:lnSpc>
                <a:spcPts val="3500"/>
              </a:lnSpc>
              <a:spcBef>
                <a:spcPts val="0"/>
              </a:spcBef>
              <a:spcAft>
                <a:spcPts val="0"/>
              </a:spcAft>
              <a:buClrTx/>
              <a:buSzTx/>
              <a:buFontTx/>
              <a:buNone/>
              <a:tabLst/>
              <a:defRPr/>
            </a:pPr>
            <a:r>
              <a:rPr kumimoji="0" lang="en-US" sz="2500" b="0" i="0" u="none" strike="noStrike" kern="1200" cap="none" spc="125" normalizeH="0" baseline="0" noProof="0">
                <a:ln>
                  <a:noFill/>
                </a:ln>
                <a:solidFill>
                  <a:srgbClr val="FFFFFF"/>
                </a:solidFill>
                <a:effectLst/>
                <a:uLnTx/>
                <a:uFillTx/>
                <a:latin typeface="League Spartan"/>
                <a:ea typeface="League Spartan"/>
                <a:cs typeface="League Spartan"/>
                <a:sym typeface="League Spartan"/>
              </a:rPr>
              <a:t>TABLE OF</a:t>
            </a:r>
          </a:p>
        </p:txBody>
      </p:sp>
      <p:sp>
        <p:nvSpPr>
          <p:cNvPr id="17" name="TextBox 17"/>
          <p:cNvSpPr txBox="1"/>
          <p:nvPr/>
        </p:nvSpPr>
        <p:spPr>
          <a:xfrm>
            <a:off x="5771660" y="3213100"/>
            <a:ext cx="733482" cy="34921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100" normalizeH="0" baseline="0" noProof="0" dirty="0">
                <a:ln>
                  <a:noFill/>
                </a:ln>
                <a:solidFill>
                  <a:srgbClr val="A0C9EE"/>
                </a:solidFill>
                <a:effectLst/>
                <a:uLnTx/>
                <a:uFillTx/>
                <a:latin typeface="League Spartan"/>
                <a:ea typeface="League Spartan"/>
                <a:cs typeface="League Spartan"/>
                <a:sym typeface="League Spartan"/>
              </a:rPr>
              <a:t>03</a:t>
            </a:r>
          </a:p>
        </p:txBody>
      </p:sp>
      <p:sp>
        <p:nvSpPr>
          <p:cNvPr id="18" name="TextBox 18"/>
          <p:cNvSpPr txBox="1"/>
          <p:nvPr/>
        </p:nvSpPr>
        <p:spPr>
          <a:xfrm>
            <a:off x="3476604" y="3213100"/>
            <a:ext cx="2295056" cy="276258"/>
          </a:xfrm>
          <a:prstGeom prst="rect">
            <a:avLst/>
          </a:prstGeom>
        </p:spPr>
        <p:txBody>
          <a:bodyPr lIns="0" tIns="0" rIns="0" bIns="0" rtlCol="0" anchor="t">
            <a:spAutoFit/>
          </a:bodyPr>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US" sz="1500" b="0" i="0" u="none" strike="noStrike" kern="1200" cap="none" spc="0" normalizeH="0" baseline="0" noProof="0">
                <a:ln>
                  <a:noFill/>
                </a:ln>
                <a:solidFill>
                  <a:srgbClr val="FFFFFF"/>
                </a:solidFill>
                <a:effectLst/>
                <a:uLnTx/>
                <a:uFillTx/>
                <a:latin typeface="Poppins"/>
                <a:ea typeface="Poppins"/>
                <a:cs typeface="Poppins"/>
                <a:sym typeface="Poppins"/>
              </a:rPr>
              <a:t>About Company</a:t>
            </a:r>
          </a:p>
        </p:txBody>
      </p:sp>
      <p:sp>
        <p:nvSpPr>
          <p:cNvPr id="19" name="TextBox 19"/>
          <p:cNvSpPr txBox="1"/>
          <p:nvPr/>
        </p:nvSpPr>
        <p:spPr>
          <a:xfrm>
            <a:off x="5771660" y="4356100"/>
            <a:ext cx="733482" cy="34921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100" normalizeH="0" baseline="0" noProof="0" dirty="0">
                <a:ln>
                  <a:noFill/>
                </a:ln>
                <a:solidFill>
                  <a:srgbClr val="A0C9EE"/>
                </a:solidFill>
                <a:effectLst/>
                <a:uLnTx/>
                <a:uFillTx/>
                <a:latin typeface="League Spartan"/>
                <a:ea typeface="League Spartan"/>
                <a:cs typeface="League Spartan"/>
                <a:sym typeface="League Spartan"/>
              </a:rPr>
              <a:t>05</a:t>
            </a:r>
          </a:p>
        </p:txBody>
      </p:sp>
      <p:sp>
        <p:nvSpPr>
          <p:cNvPr id="20" name="TextBox 20"/>
          <p:cNvSpPr txBox="1"/>
          <p:nvPr/>
        </p:nvSpPr>
        <p:spPr>
          <a:xfrm>
            <a:off x="3476604" y="4259302"/>
            <a:ext cx="2295056" cy="553998"/>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Our Mission, Our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Expertise</a:t>
            </a:r>
            <a:endParaRPr kumimoji="0" lang="en-US" sz="1500" b="0" i="0" u="none" strike="noStrike" kern="1200" cap="none" spc="0" normalizeH="0" baseline="0" noProof="0" dirty="0">
              <a:ln>
                <a:noFill/>
              </a:ln>
              <a:solidFill>
                <a:prstClr val="white"/>
              </a:solidFill>
              <a:effectLst/>
              <a:uLnTx/>
              <a:uFillTx/>
              <a:latin typeface="Poppins"/>
              <a:ea typeface="Poppins"/>
              <a:cs typeface="Poppins"/>
              <a:sym typeface="Poppins"/>
            </a:endParaRPr>
          </a:p>
        </p:txBody>
      </p:sp>
      <p:sp>
        <p:nvSpPr>
          <p:cNvPr id="23" name="TextBox 23"/>
          <p:cNvSpPr txBox="1"/>
          <p:nvPr/>
        </p:nvSpPr>
        <p:spPr>
          <a:xfrm>
            <a:off x="5771660" y="4921283"/>
            <a:ext cx="733482" cy="34921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100" normalizeH="0" baseline="0" noProof="0" dirty="0">
                <a:ln>
                  <a:noFill/>
                </a:ln>
                <a:solidFill>
                  <a:srgbClr val="A0C9EE"/>
                </a:solidFill>
                <a:effectLst/>
                <a:uLnTx/>
                <a:uFillTx/>
                <a:latin typeface="League Spartan"/>
                <a:ea typeface="League Spartan"/>
                <a:cs typeface="League Spartan"/>
                <a:sym typeface="League Spartan"/>
              </a:rPr>
              <a:t>06</a:t>
            </a:r>
          </a:p>
        </p:txBody>
      </p:sp>
      <p:sp>
        <p:nvSpPr>
          <p:cNvPr id="24" name="TextBox 24"/>
          <p:cNvSpPr txBox="1"/>
          <p:nvPr/>
        </p:nvSpPr>
        <p:spPr>
          <a:xfrm>
            <a:off x="3476604" y="4993501"/>
            <a:ext cx="2295056" cy="276999"/>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What We Do</a:t>
            </a:r>
            <a:endParaRPr kumimoji="0" lang="en-US" sz="1600" b="0" i="0" u="none" strike="noStrike" kern="1200" cap="none" spc="100" normalizeH="0" baseline="0" noProof="0" dirty="0">
              <a:ln>
                <a:noFill/>
              </a:ln>
              <a:solidFill>
                <a:prstClr val="white"/>
              </a:solidFill>
              <a:effectLst/>
              <a:uLnTx/>
              <a:uFillTx/>
              <a:latin typeface="League Spartan"/>
              <a:ea typeface="League Spartan"/>
              <a:cs typeface="League Spartan"/>
              <a:sym typeface="League Spartan"/>
            </a:endParaRPr>
          </a:p>
        </p:txBody>
      </p:sp>
      <p:sp>
        <p:nvSpPr>
          <p:cNvPr id="25" name="TextBox 25"/>
          <p:cNvSpPr txBox="1"/>
          <p:nvPr/>
        </p:nvSpPr>
        <p:spPr>
          <a:xfrm>
            <a:off x="5771660" y="5575300"/>
            <a:ext cx="733482" cy="34921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100" normalizeH="0" baseline="0" noProof="0" dirty="0">
                <a:ln>
                  <a:noFill/>
                </a:ln>
                <a:solidFill>
                  <a:srgbClr val="A0C9EE"/>
                </a:solidFill>
                <a:effectLst/>
                <a:uLnTx/>
                <a:uFillTx/>
                <a:latin typeface="League Spartan"/>
                <a:ea typeface="League Spartan"/>
                <a:cs typeface="League Spartan"/>
                <a:sym typeface="League Spartan"/>
              </a:rPr>
              <a:t>07</a:t>
            </a:r>
          </a:p>
        </p:txBody>
      </p:sp>
      <p:sp>
        <p:nvSpPr>
          <p:cNvPr id="28" name="TextBox 28"/>
          <p:cNvSpPr txBox="1"/>
          <p:nvPr/>
        </p:nvSpPr>
        <p:spPr>
          <a:xfrm>
            <a:off x="3476604" y="5575300"/>
            <a:ext cx="2295056" cy="538609"/>
          </a:xfrm>
          <a:prstGeom prst="rect">
            <a:avLst/>
          </a:prstGeom>
        </p:spPr>
        <p:txBody>
          <a:bodyPr lIns="0" tIns="0" rIns="0" bIns="0" rtlCol="0" anchor="t">
            <a:spAutoFit/>
          </a:bodyPr>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Quality Control &amp; Assurance</a:t>
            </a:r>
            <a:endParaRPr kumimoji="0" lang="en-US" sz="1500" b="0" i="0" u="none" strike="noStrike" kern="1200" cap="none" spc="0" normalizeH="0" baseline="0" noProof="0" dirty="0">
              <a:ln>
                <a:noFill/>
              </a:ln>
              <a:solidFill>
                <a:prstClr val="white"/>
              </a:solidFill>
              <a:effectLst/>
              <a:uLnTx/>
              <a:uFillTx/>
              <a:latin typeface="Poppins"/>
              <a:ea typeface="Poppins"/>
              <a:cs typeface="Poppins"/>
              <a:sym typeface="Poppins"/>
            </a:endParaRPr>
          </a:p>
        </p:txBody>
      </p:sp>
      <p:sp>
        <p:nvSpPr>
          <p:cNvPr id="37" name="Freeform 37"/>
          <p:cNvSpPr/>
          <p:nvPr/>
        </p:nvSpPr>
        <p:spPr>
          <a:xfrm rot="16200000" flipV="1">
            <a:off x="0" y="0"/>
            <a:ext cx="1496555" cy="1458518"/>
          </a:xfrm>
          <a:custGeom>
            <a:avLst/>
            <a:gdLst/>
            <a:ahLst/>
            <a:cxnLst/>
            <a:rect l="l" t="t" r="r" b="b"/>
            <a:pathLst>
              <a:path w="1496555" h="1458518">
                <a:moveTo>
                  <a:pt x="0" y="1458518"/>
                </a:moveTo>
                <a:lnTo>
                  <a:pt x="1496555" y="1458518"/>
                </a:lnTo>
                <a:lnTo>
                  <a:pt x="1496555" y="0"/>
                </a:lnTo>
                <a:lnTo>
                  <a:pt x="0" y="0"/>
                </a:lnTo>
                <a:lnTo>
                  <a:pt x="0" y="1458518"/>
                </a:lnTo>
                <a:close/>
              </a:path>
            </a:pathLst>
          </a:custGeom>
          <a:blipFill>
            <a:blip r:embed="rId6" cstate="print">
              <a:extLst>
                <a:ext uri="{96DAC541-7B7A-43D3-8B79-37D633B846F1}">
                  <asvg:svgBlip xmlns="" xmlns:asvg="http://schemas.microsoft.com/office/drawing/2016/SVG/main" r:embed="rId7"/>
                </a:ext>
              </a:extLst>
            </a:blip>
            <a:stretch>
              <a:fillRect/>
            </a:stretch>
          </a:blipFill>
        </p:spPr>
      </p:sp>
      <p:sp>
        <p:nvSpPr>
          <p:cNvPr id="38" name="Freeform 38"/>
          <p:cNvSpPr/>
          <p:nvPr/>
        </p:nvSpPr>
        <p:spPr>
          <a:xfrm flipH="1">
            <a:off x="756000" y="9680202"/>
            <a:ext cx="917662" cy="255798"/>
          </a:xfrm>
          <a:custGeom>
            <a:avLst/>
            <a:gdLst/>
            <a:ahLst/>
            <a:cxnLst/>
            <a:rect l="l" t="t" r="r" b="b"/>
            <a:pathLst>
              <a:path w="917662" h="255798">
                <a:moveTo>
                  <a:pt x="917662" y="0"/>
                </a:moveTo>
                <a:lnTo>
                  <a:pt x="0" y="0"/>
                </a:lnTo>
                <a:lnTo>
                  <a:pt x="0" y="255798"/>
                </a:lnTo>
                <a:lnTo>
                  <a:pt x="917662" y="255798"/>
                </a:lnTo>
                <a:lnTo>
                  <a:pt x="917662" y="0"/>
                </a:lnTo>
                <a:close/>
              </a:path>
            </a:pathLst>
          </a:custGeom>
          <a:blipFill>
            <a:blip r:embed="rId8" cstate="print">
              <a:extLst>
                <a:ext uri="{96DAC541-7B7A-43D3-8B79-37D633B846F1}">
                  <asvg:svgBlip xmlns="" xmlns:asvg="http://schemas.microsoft.com/office/drawing/2016/SVG/main" r:embed="rId9"/>
                </a:ext>
              </a:extLst>
            </a:blip>
            <a:stretch>
              <a:fillRect/>
            </a:stretch>
          </a:blipFill>
        </p:spPr>
      </p:sp>
      <p:sp>
        <p:nvSpPr>
          <p:cNvPr id="10" name="TextBox 23">
            <a:extLst>
              <a:ext uri="{FF2B5EF4-FFF2-40B4-BE49-F238E27FC236}">
                <a16:creationId xmlns:a16="http://schemas.microsoft.com/office/drawing/2014/main" id="{DB72ECB2-0062-C972-0724-30D009796990}"/>
              </a:ext>
            </a:extLst>
          </p:cNvPr>
          <p:cNvSpPr txBox="1"/>
          <p:nvPr/>
        </p:nvSpPr>
        <p:spPr>
          <a:xfrm>
            <a:off x="5782936" y="6447699"/>
            <a:ext cx="733482" cy="34921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100" normalizeH="0" baseline="0" noProof="0" dirty="0">
                <a:ln>
                  <a:noFill/>
                </a:ln>
                <a:solidFill>
                  <a:srgbClr val="A0C9EE"/>
                </a:solidFill>
                <a:effectLst/>
                <a:uLnTx/>
                <a:uFillTx/>
                <a:latin typeface="League Spartan"/>
                <a:ea typeface="League Spartan"/>
                <a:cs typeface="League Spartan"/>
                <a:sym typeface="League Spartan"/>
              </a:rPr>
              <a:t>08</a:t>
            </a:r>
          </a:p>
        </p:txBody>
      </p:sp>
      <p:sp>
        <p:nvSpPr>
          <p:cNvPr id="21" name="TextBox 24">
            <a:extLst>
              <a:ext uri="{FF2B5EF4-FFF2-40B4-BE49-F238E27FC236}">
                <a16:creationId xmlns:a16="http://schemas.microsoft.com/office/drawing/2014/main" id="{32CB310E-DACF-C740-50A4-24839166460C}"/>
              </a:ext>
            </a:extLst>
          </p:cNvPr>
          <p:cNvSpPr txBox="1"/>
          <p:nvPr/>
        </p:nvSpPr>
        <p:spPr>
          <a:xfrm>
            <a:off x="3487880" y="6337300"/>
            <a:ext cx="2295056" cy="830997"/>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Core Competencies, Core Value,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Core Strength</a:t>
            </a:r>
            <a:endParaRPr kumimoji="0" lang="en-US" sz="1600" b="0" i="0" u="none" strike="noStrike" kern="1200" cap="none" spc="100" normalizeH="0" baseline="0" noProof="0" dirty="0">
              <a:ln>
                <a:noFill/>
              </a:ln>
              <a:solidFill>
                <a:prstClr val="white"/>
              </a:solidFill>
              <a:effectLst/>
              <a:uLnTx/>
              <a:uFillTx/>
              <a:latin typeface="League Spartan"/>
              <a:ea typeface="League Spartan"/>
              <a:cs typeface="League Spartan"/>
              <a:sym typeface="League Spartan"/>
            </a:endParaRPr>
          </a:p>
        </p:txBody>
      </p:sp>
      <p:sp>
        <p:nvSpPr>
          <p:cNvPr id="22" name="TextBox 25">
            <a:extLst>
              <a:ext uri="{FF2B5EF4-FFF2-40B4-BE49-F238E27FC236}">
                <a16:creationId xmlns:a16="http://schemas.microsoft.com/office/drawing/2014/main" id="{606DAFA1-03B7-529F-F6A9-4C71DAC7193E}"/>
              </a:ext>
            </a:extLst>
          </p:cNvPr>
          <p:cNvSpPr txBox="1"/>
          <p:nvPr/>
        </p:nvSpPr>
        <p:spPr>
          <a:xfrm>
            <a:off x="5782936" y="7428680"/>
            <a:ext cx="733482" cy="34921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100" normalizeH="0" baseline="0" noProof="0" dirty="0">
                <a:ln>
                  <a:noFill/>
                </a:ln>
                <a:solidFill>
                  <a:srgbClr val="A0C9EE"/>
                </a:solidFill>
                <a:effectLst/>
                <a:uLnTx/>
                <a:uFillTx/>
                <a:latin typeface="League Spartan"/>
                <a:ea typeface="League Spartan"/>
                <a:cs typeface="League Spartan"/>
                <a:sym typeface="League Spartan"/>
              </a:rPr>
              <a:t>09</a:t>
            </a:r>
          </a:p>
        </p:txBody>
      </p:sp>
      <p:sp>
        <p:nvSpPr>
          <p:cNvPr id="26" name="TextBox 28">
            <a:extLst>
              <a:ext uri="{FF2B5EF4-FFF2-40B4-BE49-F238E27FC236}">
                <a16:creationId xmlns:a16="http://schemas.microsoft.com/office/drawing/2014/main" id="{7A56F951-5B3C-506D-8FFA-5D196E35F9C1}"/>
              </a:ext>
            </a:extLst>
          </p:cNvPr>
          <p:cNvSpPr txBox="1"/>
          <p:nvPr/>
        </p:nvSpPr>
        <p:spPr>
          <a:xfrm>
            <a:off x="3487880" y="7428680"/>
            <a:ext cx="2295056" cy="269304"/>
          </a:xfrm>
          <a:prstGeom prst="rect">
            <a:avLst/>
          </a:prstGeom>
        </p:spPr>
        <p:txBody>
          <a:bodyPr lIns="0" tIns="0" rIns="0" bIns="0" rtlCol="0" anchor="t">
            <a:spAutoFit/>
          </a:bodyPr>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Projects</a:t>
            </a:r>
            <a:endParaRPr kumimoji="0" lang="en-US" sz="1500" b="0" i="0" u="none" strike="noStrike" kern="1200" cap="none" spc="0" normalizeH="0" baseline="0" noProof="0" dirty="0">
              <a:ln>
                <a:noFill/>
              </a:ln>
              <a:solidFill>
                <a:prstClr val="white"/>
              </a:solidFill>
              <a:effectLst/>
              <a:uLnTx/>
              <a:uFillTx/>
              <a:latin typeface="Poppins"/>
              <a:ea typeface="Poppins"/>
              <a:cs typeface="Poppins"/>
              <a:sym typeface="Poppins"/>
            </a:endParaRPr>
          </a:p>
        </p:txBody>
      </p:sp>
      <p:sp>
        <p:nvSpPr>
          <p:cNvPr id="27" name="TextBox 25">
            <a:extLst>
              <a:ext uri="{FF2B5EF4-FFF2-40B4-BE49-F238E27FC236}">
                <a16:creationId xmlns:a16="http://schemas.microsoft.com/office/drawing/2014/main" id="{78002D23-39CB-4E1E-C424-6DCAC8FB4FD6}"/>
              </a:ext>
            </a:extLst>
          </p:cNvPr>
          <p:cNvSpPr txBox="1"/>
          <p:nvPr/>
        </p:nvSpPr>
        <p:spPr>
          <a:xfrm>
            <a:off x="5787968" y="7962080"/>
            <a:ext cx="733482" cy="34921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100" normalizeH="0" baseline="0" noProof="0" dirty="0">
                <a:ln>
                  <a:noFill/>
                </a:ln>
                <a:solidFill>
                  <a:srgbClr val="A0C9EE"/>
                </a:solidFill>
                <a:effectLst/>
                <a:uLnTx/>
                <a:uFillTx/>
                <a:latin typeface="League Spartan"/>
                <a:ea typeface="League Spartan"/>
                <a:cs typeface="League Spartan"/>
                <a:sym typeface="League Spartan"/>
              </a:rPr>
              <a:t>10</a:t>
            </a:r>
          </a:p>
        </p:txBody>
      </p:sp>
      <p:sp>
        <p:nvSpPr>
          <p:cNvPr id="29" name="TextBox 28">
            <a:extLst>
              <a:ext uri="{FF2B5EF4-FFF2-40B4-BE49-F238E27FC236}">
                <a16:creationId xmlns:a16="http://schemas.microsoft.com/office/drawing/2014/main" id="{7CC4A276-A738-FE22-D191-2922956C32CF}"/>
              </a:ext>
            </a:extLst>
          </p:cNvPr>
          <p:cNvSpPr txBox="1"/>
          <p:nvPr/>
        </p:nvSpPr>
        <p:spPr>
          <a:xfrm>
            <a:off x="3492912" y="7962080"/>
            <a:ext cx="2295056" cy="269304"/>
          </a:xfrm>
          <a:prstGeom prst="rect">
            <a:avLst/>
          </a:prstGeom>
        </p:spPr>
        <p:txBody>
          <a:bodyPr lIns="0" tIns="0" rIns="0" bIns="0" rtlCol="0" anchor="t">
            <a:spAutoFit/>
          </a:bodyPr>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Our Clients</a:t>
            </a:r>
            <a:endParaRPr kumimoji="0" lang="en-US" sz="1500" b="0" i="0" u="none" strike="noStrike" kern="1200" cap="none" spc="0" normalizeH="0" baseline="0" noProof="0" dirty="0">
              <a:ln>
                <a:noFill/>
              </a:ln>
              <a:solidFill>
                <a:prstClr val="white"/>
              </a:solidFill>
              <a:effectLst/>
              <a:uLnTx/>
              <a:uFillTx/>
              <a:latin typeface="Poppins"/>
              <a:ea typeface="Poppins"/>
              <a:cs typeface="Poppins"/>
              <a:sym typeface="Poppins"/>
            </a:endParaRPr>
          </a:p>
        </p:txBody>
      </p:sp>
      <p:sp>
        <p:nvSpPr>
          <p:cNvPr id="30" name="TextBox 25">
            <a:extLst>
              <a:ext uri="{FF2B5EF4-FFF2-40B4-BE49-F238E27FC236}">
                <a16:creationId xmlns:a16="http://schemas.microsoft.com/office/drawing/2014/main" id="{9C6BC11F-2516-A661-0119-3B162D4AB282}"/>
              </a:ext>
            </a:extLst>
          </p:cNvPr>
          <p:cNvSpPr txBox="1"/>
          <p:nvPr/>
        </p:nvSpPr>
        <p:spPr>
          <a:xfrm>
            <a:off x="5787968" y="8495480"/>
            <a:ext cx="733482" cy="34921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100" normalizeH="0" baseline="0" noProof="0" dirty="0">
                <a:ln>
                  <a:noFill/>
                </a:ln>
                <a:solidFill>
                  <a:srgbClr val="A0C9EE"/>
                </a:solidFill>
                <a:effectLst/>
                <a:uLnTx/>
                <a:uFillTx/>
                <a:latin typeface="League Spartan"/>
                <a:ea typeface="League Spartan"/>
                <a:cs typeface="League Spartan"/>
                <a:sym typeface="League Spartan"/>
              </a:rPr>
              <a:t>11</a:t>
            </a:r>
          </a:p>
        </p:txBody>
      </p:sp>
      <p:sp>
        <p:nvSpPr>
          <p:cNvPr id="31" name="TextBox 30">
            <a:extLst>
              <a:ext uri="{FF2B5EF4-FFF2-40B4-BE49-F238E27FC236}">
                <a16:creationId xmlns:a16="http://schemas.microsoft.com/office/drawing/2014/main" id="{50423526-64B5-883C-64F8-0E23B6E4D538}"/>
              </a:ext>
            </a:extLst>
          </p:cNvPr>
          <p:cNvSpPr txBox="1"/>
          <p:nvPr/>
        </p:nvSpPr>
        <p:spPr>
          <a:xfrm>
            <a:off x="3492912" y="8495480"/>
            <a:ext cx="2295056" cy="269304"/>
          </a:xfrm>
          <a:prstGeom prst="rect">
            <a:avLst/>
          </a:prstGeom>
        </p:spPr>
        <p:txBody>
          <a:bodyPr lIns="0" tIns="0" rIns="0" bIns="0" rtlCol="0" anchor="t">
            <a:spAutoFit/>
          </a:bodyPr>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Partners</a:t>
            </a:r>
            <a:endParaRPr kumimoji="0" lang="en-US" sz="1500" b="0" i="0" u="none" strike="noStrike" kern="1200" cap="none" spc="0" normalizeH="0" baseline="0" noProof="0" dirty="0">
              <a:ln>
                <a:noFill/>
              </a:ln>
              <a:solidFill>
                <a:prstClr val="white"/>
              </a:solidFill>
              <a:effectLst/>
              <a:uLnTx/>
              <a:uFillTx/>
              <a:latin typeface="Poppins"/>
              <a:ea typeface="Poppins"/>
              <a:cs typeface="Poppins"/>
              <a:sym typeface="Poppins"/>
            </a:endParaRPr>
          </a:p>
        </p:txBody>
      </p:sp>
      <p:sp>
        <p:nvSpPr>
          <p:cNvPr id="32" name="TextBox 25">
            <a:extLst>
              <a:ext uri="{FF2B5EF4-FFF2-40B4-BE49-F238E27FC236}">
                <a16:creationId xmlns:a16="http://schemas.microsoft.com/office/drawing/2014/main" id="{65BA951A-9CD4-5C39-A795-969556469E8A}"/>
              </a:ext>
            </a:extLst>
          </p:cNvPr>
          <p:cNvSpPr txBox="1"/>
          <p:nvPr/>
        </p:nvSpPr>
        <p:spPr>
          <a:xfrm>
            <a:off x="5787968" y="8952680"/>
            <a:ext cx="733482" cy="34921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100" normalizeH="0" baseline="0" noProof="0" dirty="0">
                <a:ln>
                  <a:noFill/>
                </a:ln>
                <a:solidFill>
                  <a:srgbClr val="A0C9EE"/>
                </a:solidFill>
                <a:effectLst/>
                <a:uLnTx/>
                <a:uFillTx/>
                <a:latin typeface="League Spartan"/>
                <a:ea typeface="League Spartan"/>
                <a:cs typeface="League Spartan"/>
                <a:sym typeface="League Spartan"/>
              </a:rPr>
              <a:t>12</a:t>
            </a:r>
          </a:p>
        </p:txBody>
      </p:sp>
      <p:sp>
        <p:nvSpPr>
          <p:cNvPr id="33" name="TextBox 32">
            <a:extLst>
              <a:ext uri="{FF2B5EF4-FFF2-40B4-BE49-F238E27FC236}">
                <a16:creationId xmlns:a16="http://schemas.microsoft.com/office/drawing/2014/main" id="{7D265E35-ED1D-D77E-378D-327FCE60EF6A}"/>
              </a:ext>
            </a:extLst>
          </p:cNvPr>
          <p:cNvSpPr txBox="1"/>
          <p:nvPr/>
        </p:nvSpPr>
        <p:spPr>
          <a:xfrm>
            <a:off x="3492912" y="8952680"/>
            <a:ext cx="2295056" cy="269304"/>
          </a:xfrm>
          <a:prstGeom prst="rect">
            <a:avLst/>
          </a:prstGeom>
        </p:spPr>
        <p:txBody>
          <a:bodyPr lIns="0" tIns="0" rIns="0" bIns="0" rtlCol="0" anchor="t">
            <a:spAutoFit/>
          </a:bodyPr>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Find Us</a:t>
            </a:r>
            <a:endParaRPr kumimoji="0" lang="en-US" sz="1500" b="0" i="0" u="none" strike="noStrike" kern="1200" cap="none" spc="0" normalizeH="0" baseline="0" noProof="0" dirty="0">
              <a:ln>
                <a:noFill/>
              </a:ln>
              <a:solidFill>
                <a:prstClr val="white"/>
              </a:solidFill>
              <a:effectLst/>
              <a:uLnTx/>
              <a:uFillTx/>
              <a:latin typeface="Poppins"/>
              <a:ea typeface="Poppins"/>
              <a:cs typeface="Poppins"/>
              <a:sym typeface="Poppins"/>
            </a:endParaRPr>
          </a:p>
        </p:txBody>
      </p:sp>
      <p:sp>
        <p:nvSpPr>
          <p:cNvPr id="3" name="TextBox 19">
            <a:extLst>
              <a:ext uri="{FF2B5EF4-FFF2-40B4-BE49-F238E27FC236}">
                <a16:creationId xmlns:a16="http://schemas.microsoft.com/office/drawing/2014/main" id="{55619B93-0C2E-1252-7D83-33FD6077FBFE}"/>
              </a:ext>
            </a:extLst>
          </p:cNvPr>
          <p:cNvSpPr txBox="1"/>
          <p:nvPr/>
        </p:nvSpPr>
        <p:spPr>
          <a:xfrm>
            <a:off x="5768506" y="3678518"/>
            <a:ext cx="733482" cy="349217"/>
          </a:xfrm>
          <a:prstGeom prst="rect">
            <a:avLst/>
          </a:prstGeom>
        </p:spPr>
        <p:txBody>
          <a:bodyPr lIns="0" tIns="0" rIns="0" bIns="0" rtlCol="0" anchor="t">
            <a:spAutoFit/>
          </a:bodyPr>
          <a:lstStyle/>
          <a:p>
            <a:pPr marL="0" marR="0" lvl="0" indent="0" algn="r"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100" normalizeH="0" baseline="0" noProof="0" dirty="0">
                <a:ln>
                  <a:noFill/>
                </a:ln>
                <a:solidFill>
                  <a:srgbClr val="A0C9EE"/>
                </a:solidFill>
                <a:effectLst/>
                <a:uLnTx/>
                <a:uFillTx/>
                <a:latin typeface="League Spartan"/>
                <a:ea typeface="League Spartan"/>
                <a:cs typeface="League Spartan"/>
                <a:sym typeface="League Spartan"/>
              </a:rPr>
              <a:t>04</a:t>
            </a:r>
          </a:p>
        </p:txBody>
      </p:sp>
      <p:sp>
        <p:nvSpPr>
          <p:cNvPr id="4" name="TextBox 20">
            <a:extLst>
              <a:ext uri="{FF2B5EF4-FFF2-40B4-BE49-F238E27FC236}">
                <a16:creationId xmlns:a16="http://schemas.microsoft.com/office/drawing/2014/main" id="{97D8451D-F51C-A291-E3C3-2B8A8721DE30}"/>
              </a:ext>
            </a:extLst>
          </p:cNvPr>
          <p:cNvSpPr txBox="1"/>
          <p:nvPr/>
        </p:nvSpPr>
        <p:spPr>
          <a:xfrm>
            <a:off x="3473450" y="3594100"/>
            <a:ext cx="2295056" cy="553998"/>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ISO Certifications &amp;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pitchFamily="34" charset="0"/>
                <a:ea typeface="Poppins"/>
                <a:cs typeface="Poppins"/>
                <a:sym typeface="Poppins"/>
              </a:rPr>
              <a:t>EHS Training</a:t>
            </a:r>
            <a:endParaRPr kumimoji="0" lang="en-US" sz="1500" b="0" i="0" u="none" strike="noStrike" kern="1200" cap="none" spc="0" normalizeH="0" baseline="0" noProof="0" dirty="0">
              <a:ln>
                <a:noFill/>
              </a:ln>
              <a:solidFill>
                <a:prstClr val="white"/>
              </a:solidFill>
              <a:effectLst/>
              <a:uLnTx/>
              <a:uFillTx/>
              <a:latin typeface="Poppins"/>
              <a:ea typeface="Poppins"/>
              <a:cs typeface="Poppins"/>
              <a:sym typeface="Poppins"/>
            </a:endParaRPr>
          </a:p>
        </p:txBody>
      </p:sp>
    </p:spTree>
    <p:extLst>
      <p:ext uri="{BB962C8B-B14F-4D97-AF65-F5344CB8AC3E}">
        <p14:creationId xmlns:p14="http://schemas.microsoft.com/office/powerpoint/2010/main" val="19993487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569500" y="1592610"/>
            <a:ext cx="10692000" cy="7560000"/>
          </a:xfrm>
          <a:custGeom>
            <a:avLst/>
            <a:gdLst/>
            <a:ahLst/>
            <a:cxnLst/>
            <a:rect l="l" t="t" r="r" b="b"/>
            <a:pathLst>
              <a:path w="10692000" h="7560000">
                <a:moveTo>
                  <a:pt x="0" y="7560000"/>
                </a:moveTo>
                <a:lnTo>
                  <a:pt x="0" y="0"/>
                </a:lnTo>
                <a:lnTo>
                  <a:pt x="10692000" y="0"/>
                </a:lnTo>
                <a:lnTo>
                  <a:pt x="10692000" y="7560000"/>
                </a:lnTo>
                <a:lnTo>
                  <a:pt x="0" y="7560000"/>
                </a:lnTo>
                <a:close/>
              </a:path>
            </a:pathLst>
          </a:custGeom>
          <a:blipFill>
            <a:blip r:embed="rId2"/>
            <a:stretch>
              <a:fillRect t="-3433" b="-3433"/>
            </a:stretch>
          </a:blipFill>
        </p:spPr>
      </p:sp>
      <p:pic>
        <p:nvPicPr>
          <p:cNvPr id="4" name="Picture 3"/>
          <p:cNvPicPr>
            <a:picLocks noChangeAspect="1"/>
          </p:cNvPicPr>
          <p:nvPr/>
        </p:nvPicPr>
        <p:blipFill>
          <a:blip r:embed="rId3"/>
          <a:stretch>
            <a:fillRect/>
          </a:stretch>
        </p:blipFill>
        <p:spPr>
          <a:xfrm>
            <a:off x="-31750" y="-63500"/>
            <a:ext cx="7559695" cy="3505504"/>
          </a:xfrm>
          <a:prstGeom prst="rect">
            <a:avLst/>
          </a:prstGeom>
        </p:spPr>
      </p:pic>
      <p:pic>
        <p:nvPicPr>
          <p:cNvPr id="23" name="Picture 22">
            <a:extLst>
              <a:ext uri="{FF2B5EF4-FFF2-40B4-BE49-F238E27FC236}">
                <a16:creationId xmlns:a16="http://schemas.microsoft.com/office/drawing/2014/main" id="{F3D8CE9F-F18B-58B0-F19C-68B791F984D4}"/>
              </a:ext>
            </a:extLst>
          </p:cNvPr>
          <p:cNvPicPr>
            <a:picLocks noChangeAspect="1"/>
          </p:cNvPicPr>
          <p:nvPr/>
        </p:nvPicPr>
        <p:blipFill>
          <a:blip r:embed="rId4"/>
          <a:stretch>
            <a:fillRect/>
          </a:stretch>
        </p:blipFill>
        <p:spPr>
          <a:xfrm>
            <a:off x="730250" y="1917700"/>
            <a:ext cx="2082252" cy="30239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1" name="Freeform 11"/>
          <p:cNvSpPr/>
          <p:nvPr/>
        </p:nvSpPr>
        <p:spPr>
          <a:xfrm flipH="1">
            <a:off x="6138401" y="9455209"/>
            <a:ext cx="1421599" cy="1236791"/>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4" name="TextBox 14"/>
          <p:cNvSpPr txBox="1"/>
          <p:nvPr/>
        </p:nvSpPr>
        <p:spPr>
          <a:xfrm>
            <a:off x="3780000" y="3510638"/>
            <a:ext cx="3024000" cy="3094875"/>
          </a:xfrm>
          <a:prstGeom prst="rect">
            <a:avLst/>
          </a:prstGeom>
        </p:spPr>
        <p:txBody>
          <a:bodyPr lIns="50800" tIns="50800" rIns="50800" bIns="50800" rtlCol="0" anchor="ctr"/>
          <a:lstStyle/>
          <a:p>
            <a:pPr algn="ctr">
              <a:lnSpc>
                <a:spcPts val="1399"/>
              </a:lnSpc>
            </a:pPr>
            <a:endParaRPr/>
          </a:p>
        </p:txBody>
      </p:sp>
      <p:sp>
        <p:nvSpPr>
          <p:cNvPr id="15" name="TextBox 15"/>
          <p:cNvSpPr txBox="1"/>
          <p:nvPr/>
        </p:nvSpPr>
        <p:spPr>
          <a:xfrm>
            <a:off x="4159250" y="5118100"/>
            <a:ext cx="2927677" cy="605935"/>
          </a:xfrm>
          <a:prstGeom prst="rect">
            <a:avLst/>
          </a:prstGeom>
        </p:spPr>
        <p:txBody>
          <a:bodyPr lIns="0" tIns="0" rIns="0" bIns="0" rtlCol="0" anchor="t">
            <a:spAutoFit/>
          </a:bodyPr>
          <a:lstStyle/>
          <a:p>
            <a:pPr algn="l">
              <a:lnSpc>
                <a:spcPts val="4899"/>
              </a:lnSpc>
            </a:pPr>
            <a:r>
              <a:rPr lang="en-US" sz="3499" spc="174" dirty="0">
                <a:solidFill>
                  <a:srgbClr val="00B0F0"/>
                </a:solidFill>
                <a:latin typeface="League Spartan"/>
                <a:ea typeface="League Spartan"/>
                <a:cs typeface="League Spartan"/>
                <a:sym typeface="League Spartan"/>
              </a:rPr>
              <a:t>COMPANY</a:t>
            </a:r>
          </a:p>
        </p:txBody>
      </p:sp>
      <p:sp>
        <p:nvSpPr>
          <p:cNvPr id="16" name="TextBox 16"/>
          <p:cNvSpPr txBox="1"/>
          <p:nvPr/>
        </p:nvSpPr>
        <p:spPr>
          <a:xfrm>
            <a:off x="5378450" y="4737100"/>
            <a:ext cx="1641761" cy="459741"/>
          </a:xfrm>
          <a:prstGeom prst="rect">
            <a:avLst/>
          </a:prstGeom>
        </p:spPr>
        <p:txBody>
          <a:bodyPr lIns="0" tIns="0" rIns="0" bIns="0" rtlCol="0" anchor="t">
            <a:spAutoFit/>
          </a:bodyPr>
          <a:lstStyle/>
          <a:p>
            <a:pPr algn="l">
              <a:lnSpc>
                <a:spcPts val="3499"/>
              </a:lnSpc>
            </a:pPr>
            <a:r>
              <a:rPr lang="en-US" sz="2800" spc="174" dirty="0">
                <a:solidFill>
                  <a:srgbClr val="00B0F0"/>
                </a:solidFill>
                <a:latin typeface="League Spartan"/>
                <a:ea typeface="League Spartan"/>
                <a:cs typeface="League Spartan"/>
                <a:sym typeface="League Spartan"/>
              </a:rPr>
              <a:t>ABOUT</a:t>
            </a:r>
            <a:endParaRPr lang="en-US" sz="3499" spc="174" dirty="0">
              <a:solidFill>
                <a:srgbClr val="00B0F0"/>
              </a:solidFill>
              <a:latin typeface="League Spartan"/>
              <a:ea typeface="League Spartan"/>
              <a:cs typeface="League Spartan"/>
              <a:sym typeface="League Spartan"/>
            </a:endParaRPr>
          </a:p>
        </p:txBody>
      </p:sp>
      <p:sp>
        <p:nvSpPr>
          <p:cNvPr id="17" name="TextBox 17"/>
          <p:cNvSpPr txBox="1"/>
          <p:nvPr/>
        </p:nvSpPr>
        <p:spPr>
          <a:xfrm>
            <a:off x="501650" y="6184900"/>
            <a:ext cx="6629400" cy="2800767"/>
          </a:xfrm>
          <a:prstGeom prst="rect">
            <a:avLst/>
          </a:prstGeom>
        </p:spPr>
        <p:txBody>
          <a:bodyPr wrap="square" lIns="0" tIns="0" rIns="0" bIns="0" rtlCol="0" anchor="t">
            <a:spAutoFit/>
          </a:bodyPr>
          <a:lstStyle/>
          <a:p>
            <a:pPr algn="just"/>
            <a:r>
              <a:rPr lang="en-GB" sz="1400" dirty="0">
                <a:solidFill>
                  <a:schemeClr val="bg1"/>
                </a:solidFill>
              </a:rPr>
              <a:t>White Pearls is an </a:t>
            </a:r>
            <a:r>
              <a:rPr lang="en-GB" sz="1400" b="1" dirty="0">
                <a:solidFill>
                  <a:schemeClr val="bg1"/>
                </a:solidFill>
              </a:rPr>
              <a:t>ISO-certified group of companies</a:t>
            </a:r>
            <a:r>
              <a:rPr lang="en-GB" sz="1400" dirty="0">
                <a:solidFill>
                  <a:schemeClr val="bg1"/>
                </a:solidFill>
              </a:rPr>
              <a:t> established in </a:t>
            </a:r>
            <a:r>
              <a:rPr lang="en-GB" sz="1400" dirty="0" smtClean="0">
                <a:solidFill>
                  <a:schemeClr val="bg1"/>
                </a:solidFill>
              </a:rPr>
              <a:t>2013, </a:t>
            </a:r>
            <a:r>
              <a:rPr lang="en-GB" sz="1400" dirty="0">
                <a:solidFill>
                  <a:schemeClr val="bg1"/>
                </a:solidFill>
              </a:rPr>
              <a:t>operating across the </a:t>
            </a:r>
            <a:r>
              <a:rPr lang="en-GB" sz="1400" b="1" dirty="0">
                <a:solidFill>
                  <a:srgbClr val="00B0F0"/>
                </a:solidFill>
              </a:rPr>
              <a:t>KSA, Bahrain, and Indian markets</a:t>
            </a:r>
            <a:r>
              <a:rPr lang="en-GB" sz="1400" dirty="0">
                <a:solidFill>
                  <a:schemeClr val="bg1"/>
                </a:solidFill>
              </a:rPr>
              <a:t>. Built upon the foundational principles of </a:t>
            </a:r>
            <a:r>
              <a:rPr lang="en-GB" sz="1400" b="1" dirty="0">
                <a:solidFill>
                  <a:schemeClr val="bg1"/>
                </a:solidFill>
              </a:rPr>
              <a:t>teamwork, integrity, and commitment</a:t>
            </a:r>
            <a:r>
              <a:rPr lang="en-GB" sz="1400" dirty="0">
                <a:solidFill>
                  <a:schemeClr val="bg1"/>
                </a:solidFill>
              </a:rPr>
              <a:t>, we possess a diversified portfolio encompassing the </a:t>
            </a:r>
            <a:r>
              <a:rPr lang="en-GB" sz="1400" b="1" dirty="0">
                <a:solidFill>
                  <a:srgbClr val="00B0F0"/>
                </a:solidFill>
              </a:rPr>
              <a:t>Telecom, Construction, and Education sectors</a:t>
            </a:r>
            <a:r>
              <a:rPr lang="en-GB" sz="1400" dirty="0" smtClean="0">
                <a:solidFill>
                  <a:srgbClr val="00B0F0"/>
                </a:solidFill>
              </a:rPr>
              <a:t>.</a:t>
            </a:r>
          </a:p>
          <a:p>
            <a:pPr algn="just"/>
            <a:endParaRPr lang="en-GB" sz="1400" dirty="0">
              <a:solidFill>
                <a:schemeClr val="bg1"/>
              </a:solidFill>
            </a:endParaRPr>
          </a:p>
          <a:p>
            <a:pPr algn="just"/>
            <a:r>
              <a:rPr lang="en-GB" sz="1400" dirty="0">
                <a:solidFill>
                  <a:schemeClr val="bg1"/>
                </a:solidFill>
              </a:rPr>
              <a:t>Our dedicated team of </a:t>
            </a:r>
            <a:r>
              <a:rPr lang="en-GB" sz="1400" b="1" dirty="0">
                <a:solidFill>
                  <a:schemeClr val="bg1"/>
                </a:solidFill>
              </a:rPr>
              <a:t>experts and experienced consultants</a:t>
            </a:r>
            <a:r>
              <a:rPr lang="en-GB" sz="1400" dirty="0">
                <a:solidFill>
                  <a:schemeClr val="bg1"/>
                </a:solidFill>
              </a:rPr>
              <a:t> specializes in </a:t>
            </a:r>
            <a:r>
              <a:rPr lang="en-GB" sz="1400" b="1" dirty="0">
                <a:solidFill>
                  <a:schemeClr val="bg1"/>
                </a:solidFill>
              </a:rPr>
              <a:t>telecommunication wireless &amp; fixed networks, smart solutions, IoT, construction, electrical, and solar power</a:t>
            </a:r>
            <a:r>
              <a:rPr lang="en-GB" sz="1400" dirty="0">
                <a:solidFill>
                  <a:schemeClr val="bg1"/>
                </a:solidFill>
              </a:rPr>
              <a:t>. This extensive expertise enables us to handle a comprehensive range of projects within these fields</a:t>
            </a:r>
            <a:r>
              <a:rPr lang="en-GB" sz="1400" dirty="0" smtClean="0">
                <a:solidFill>
                  <a:schemeClr val="bg1"/>
                </a:solidFill>
              </a:rPr>
              <a:t>.</a:t>
            </a:r>
          </a:p>
          <a:p>
            <a:pPr algn="just"/>
            <a:endParaRPr lang="en-GB" sz="1400" dirty="0">
              <a:solidFill>
                <a:schemeClr val="bg1"/>
              </a:solidFill>
            </a:endParaRPr>
          </a:p>
          <a:p>
            <a:pPr algn="just"/>
            <a:r>
              <a:rPr lang="en-GB" sz="1400" dirty="0">
                <a:solidFill>
                  <a:schemeClr val="bg1"/>
                </a:solidFill>
              </a:rPr>
              <a:t>At White Pearls, our team is driven by our founder's vision to deliver exceptional value to our customers, cultivate strong community partnerships, and consistently achieve optimal results.</a:t>
            </a:r>
          </a:p>
        </p:txBody>
      </p:sp>
      <p:sp>
        <p:nvSpPr>
          <p:cNvPr id="10" name="Freeform 14">
            <a:extLst>
              <a:ext uri="{FF2B5EF4-FFF2-40B4-BE49-F238E27FC236}">
                <a16:creationId xmlns:a16="http://schemas.microsoft.com/office/drawing/2014/main" id="{B3E8D3AD-02B6-C52B-2C52-5D9BDE48B116}"/>
              </a:ext>
            </a:extLst>
          </p:cNvPr>
          <p:cNvSpPr/>
          <p:nvPr/>
        </p:nvSpPr>
        <p:spPr>
          <a:xfrm flipH="1">
            <a:off x="0" y="9233482"/>
            <a:ext cx="1496555" cy="1458518"/>
          </a:xfrm>
          <a:custGeom>
            <a:avLst/>
            <a:gdLst/>
            <a:ahLst/>
            <a:cxnLst/>
            <a:rect l="l" t="t" r="r" b="b"/>
            <a:pathLst>
              <a:path w="1496555" h="1458518">
                <a:moveTo>
                  <a:pt x="1496555" y="0"/>
                </a:moveTo>
                <a:lnTo>
                  <a:pt x="0" y="0"/>
                </a:lnTo>
                <a:lnTo>
                  <a:pt x="0" y="1458518"/>
                </a:lnTo>
                <a:lnTo>
                  <a:pt x="1496555" y="1458518"/>
                </a:lnTo>
                <a:lnTo>
                  <a:pt x="1496555" y="0"/>
                </a:lnTo>
                <a:close/>
              </a:path>
            </a:pathLst>
          </a:custGeom>
          <a:blipFill>
            <a:blip r:embed="rId7">
              <a:extLst>
                <a:ext uri="{96DAC541-7B7A-43D3-8B79-37D633B846F1}">
                  <asvg:svgBlip xmlns:asvg="http://schemas.microsoft.com/office/drawing/2016/SVG/main" xmlns="" r:embed="rId11"/>
                </a:ext>
              </a:extLst>
            </a:blip>
            <a:stretch>
              <a:fillRect/>
            </a:stretch>
          </a:blipFill>
        </p:spPr>
      </p:sp>
      <p:pic>
        <p:nvPicPr>
          <p:cNvPr id="3" name="Picture 2"/>
          <p:cNvPicPr>
            <a:picLocks noChangeAspect="1"/>
          </p:cNvPicPr>
          <p:nvPr/>
        </p:nvPicPr>
        <p:blipFill rotWithShape="1">
          <a:blip r:embed="rId12" cstate="print">
            <a:extLst>
              <a:ext uri="{28A0092B-C50C-407E-A947-70E740481C1C}">
                <a14:useLocalDpi xmlns:a14="http://schemas.microsoft.com/office/drawing/2010/main" val="0"/>
              </a:ext>
            </a:extLst>
          </a:blip>
          <a:srcRect l="12193" t="-1" r="15284" b="3"/>
          <a:stretch/>
        </p:blipFill>
        <p:spPr>
          <a:xfrm>
            <a:off x="2711450" y="1231900"/>
            <a:ext cx="2222500" cy="3048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5" name="Picture 24">
            <a:extLst>
              <a:ext uri="{FF2B5EF4-FFF2-40B4-BE49-F238E27FC236}">
                <a16:creationId xmlns:a16="http://schemas.microsoft.com/office/drawing/2014/main" id="{C3D70534-234B-C78A-7DC5-D2C47B160A7B}"/>
              </a:ext>
            </a:extLst>
          </p:cNvPr>
          <p:cNvPicPr>
            <a:picLocks noChangeAspect="1"/>
          </p:cNvPicPr>
          <p:nvPr/>
        </p:nvPicPr>
        <p:blipFill>
          <a:blip r:embed="rId13"/>
          <a:stretch>
            <a:fillRect/>
          </a:stretch>
        </p:blipFill>
        <p:spPr>
          <a:xfrm>
            <a:off x="4768850" y="622300"/>
            <a:ext cx="2091292" cy="31490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9" name="Freeform 19"/>
          <p:cNvSpPr/>
          <p:nvPr/>
        </p:nvSpPr>
        <p:spPr>
          <a:xfrm flipH="1">
            <a:off x="349250" y="3213100"/>
            <a:ext cx="990600" cy="304800"/>
          </a:xfrm>
          <a:custGeom>
            <a:avLst/>
            <a:gdLst/>
            <a:ahLst/>
            <a:cxnLst/>
            <a:rect l="l" t="t" r="r" b="b"/>
            <a:pathLst>
              <a:path w="917662" h="255798">
                <a:moveTo>
                  <a:pt x="917661" y="0"/>
                </a:moveTo>
                <a:lnTo>
                  <a:pt x="0" y="0"/>
                </a:lnTo>
                <a:lnTo>
                  <a:pt x="0" y="255798"/>
                </a:lnTo>
                <a:lnTo>
                  <a:pt x="917661" y="255798"/>
                </a:lnTo>
                <a:lnTo>
                  <a:pt x="917661" y="0"/>
                </a:lnTo>
                <a:close/>
              </a:path>
            </a:pathLst>
          </a:custGeom>
          <a:blipFill>
            <a:blip r:embed="rId14">
              <a:extLst>
                <a:ext uri="{96DAC541-7B7A-43D3-8B79-37D633B846F1}">
                  <asvg:svgBlip xmlns:asvg="http://schemas.microsoft.com/office/drawing/2016/SVG/main" xmlns="" r:embed="rId15"/>
                </a:ext>
              </a:extLst>
            </a:blip>
            <a:stretch>
              <a:fillRect/>
            </a:stretch>
          </a:blipFill>
        </p:spPr>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
          <p:cNvSpPr/>
          <p:nvPr/>
        </p:nvSpPr>
        <p:spPr>
          <a:xfrm rot="16200000" flipH="1" flipV="1">
            <a:off x="-1672525" y="1596326"/>
            <a:ext cx="10857099" cy="7664449"/>
          </a:xfrm>
          <a:custGeom>
            <a:avLst/>
            <a:gdLst/>
            <a:ahLst/>
            <a:cxnLst/>
            <a:rect l="l" t="t" r="r" b="b"/>
            <a:pathLst>
              <a:path w="10692000" h="7560000">
                <a:moveTo>
                  <a:pt x="0" y="7560000"/>
                </a:moveTo>
                <a:lnTo>
                  <a:pt x="0" y="0"/>
                </a:lnTo>
                <a:lnTo>
                  <a:pt x="10692000" y="0"/>
                </a:lnTo>
                <a:lnTo>
                  <a:pt x="10692000" y="7560000"/>
                </a:lnTo>
                <a:lnTo>
                  <a:pt x="0" y="7560000"/>
                </a:lnTo>
                <a:close/>
              </a:path>
            </a:pathLst>
          </a:custGeom>
          <a:blipFill>
            <a:blip r:embed="rId2"/>
            <a:stretch>
              <a:fillRect t="-3433" b="-3433"/>
            </a:stretch>
          </a:blipFill>
        </p:spPr>
        <p:txBody>
          <a:bodyPr/>
          <a:lstStyle/>
          <a:p>
            <a:endParaRPr lang="en-IN" dirty="0"/>
          </a:p>
        </p:txBody>
      </p:sp>
      <p:pic>
        <p:nvPicPr>
          <p:cNvPr id="25" name="Picture 5"/>
          <p:cNvPicPr>
            <a:picLocks noChangeAspect="1" noChangeArrowheads="1"/>
          </p:cNvPicPr>
          <p:nvPr/>
        </p:nvPicPr>
        <p:blipFill>
          <a:blip r:embed="rId3"/>
          <a:srcRect/>
          <a:stretch>
            <a:fillRect/>
          </a:stretch>
        </p:blipFill>
        <p:spPr bwMode="auto">
          <a:xfrm>
            <a:off x="419100" y="4051300"/>
            <a:ext cx="6711950" cy="6400800"/>
          </a:xfrm>
          <a:prstGeom prst="rect">
            <a:avLst/>
          </a:prstGeom>
          <a:noFill/>
          <a:ln w="9525">
            <a:noFill/>
            <a:miter lim="800000"/>
            <a:headEnd/>
            <a:tailEnd/>
          </a:ln>
          <a:effectLst/>
        </p:spPr>
      </p:pic>
      <p:sp>
        <p:nvSpPr>
          <p:cNvPr id="2" name="Freeform 2"/>
          <p:cNvSpPr/>
          <p:nvPr/>
        </p:nvSpPr>
        <p:spPr>
          <a:xfrm rot="-5400000" flipH="1" flipV="1">
            <a:off x="-1566000" y="1566000"/>
            <a:ext cx="10692000" cy="7560000"/>
          </a:xfrm>
          <a:custGeom>
            <a:avLst/>
            <a:gdLst/>
            <a:ahLst/>
            <a:cxnLst/>
            <a:rect l="l" t="t" r="r" b="b"/>
            <a:pathLst>
              <a:path w="10692000" h="7560000">
                <a:moveTo>
                  <a:pt x="0" y="7560000"/>
                </a:moveTo>
                <a:lnTo>
                  <a:pt x="0" y="0"/>
                </a:lnTo>
                <a:lnTo>
                  <a:pt x="10692000" y="0"/>
                </a:lnTo>
                <a:lnTo>
                  <a:pt x="10692000" y="7560000"/>
                </a:lnTo>
                <a:lnTo>
                  <a:pt x="0" y="7560000"/>
                </a:lnTo>
                <a:close/>
              </a:path>
            </a:pathLst>
          </a:custGeom>
        </p:spPr>
        <p:txBody>
          <a:bodyPr/>
          <a:lstStyle/>
          <a:p>
            <a:endParaRPr lang="en-IN" dirty="0"/>
          </a:p>
        </p:txBody>
      </p:sp>
      <p:sp>
        <p:nvSpPr>
          <p:cNvPr id="13" name="Freeform 13"/>
          <p:cNvSpPr/>
          <p:nvPr/>
        </p:nvSpPr>
        <p:spPr>
          <a:xfrm flipH="1">
            <a:off x="6316647" y="9779948"/>
            <a:ext cx="1267149" cy="1084391"/>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4">
              <a:extLst>
                <a:ext uri="{96DAC541-7B7A-43D3-8B79-37D633B846F1}">
                  <asvg:svgBlip xmlns:asvg="http://schemas.microsoft.com/office/drawing/2016/SVG/main" xmlns="" r:embed="rId5"/>
                </a:ext>
              </a:extLst>
            </a:blip>
            <a:stretch>
              <a:fillRect/>
            </a:stretch>
          </a:blipFill>
        </p:spPr>
      </p:sp>
      <p:pic>
        <p:nvPicPr>
          <p:cNvPr id="3" name="Picture 2"/>
          <p:cNvPicPr>
            <a:picLocks noChangeAspect="1"/>
          </p:cNvPicPr>
          <p:nvPr/>
        </p:nvPicPr>
        <p:blipFill>
          <a:blip r:embed="rId6"/>
          <a:stretch>
            <a:fillRect/>
          </a:stretch>
        </p:blipFill>
        <p:spPr>
          <a:xfrm>
            <a:off x="-31750" y="12700"/>
            <a:ext cx="7556500" cy="3505200"/>
          </a:xfrm>
          <a:prstGeom prst="rect">
            <a:avLst/>
          </a:prstGeom>
        </p:spPr>
      </p:pic>
      <p:sp>
        <p:nvSpPr>
          <p:cNvPr id="15" name="Freeform 15"/>
          <p:cNvSpPr/>
          <p:nvPr/>
        </p:nvSpPr>
        <p:spPr>
          <a:xfrm>
            <a:off x="6521450" y="546100"/>
            <a:ext cx="917662" cy="255798"/>
          </a:xfrm>
          <a:custGeom>
            <a:avLst/>
            <a:gdLst/>
            <a:ahLst/>
            <a:cxnLst/>
            <a:rect l="l" t="t" r="r" b="b"/>
            <a:pathLst>
              <a:path w="917662" h="255798">
                <a:moveTo>
                  <a:pt x="0" y="0"/>
                </a:moveTo>
                <a:lnTo>
                  <a:pt x="917661" y="0"/>
                </a:lnTo>
                <a:lnTo>
                  <a:pt x="917661" y="255798"/>
                </a:lnTo>
                <a:lnTo>
                  <a:pt x="0" y="255798"/>
                </a:lnTo>
                <a:lnTo>
                  <a:pt x="0" y="0"/>
                </a:lnTo>
                <a:close/>
              </a:path>
            </a:pathLst>
          </a:custGeom>
          <a:blipFill>
            <a:blip r:embed="rId7">
              <a:extLst>
                <a:ext uri="{96DAC541-7B7A-43D3-8B79-37D633B846F1}">
                  <asvg:svgBlip xmlns:asvg="http://schemas.microsoft.com/office/drawing/2016/SVG/main" xmlns="" r:embed="rId11"/>
                </a:ext>
              </a:extLst>
            </a:blip>
            <a:stretch>
              <a:fillRect/>
            </a:stretch>
          </a:blipFill>
        </p:spPr>
      </p:sp>
      <p:sp>
        <p:nvSpPr>
          <p:cNvPr id="19" name="TextBox 19"/>
          <p:cNvSpPr txBox="1"/>
          <p:nvPr/>
        </p:nvSpPr>
        <p:spPr>
          <a:xfrm>
            <a:off x="196850" y="546100"/>
            <a:ext cx="3856472" cy="448841"/>
          </a:xfrm>
          <a:prstGeom prst="rect">
            <a:avLst/>
          </a:prstGeom>
        </p:spPr>
        <p:txBody>
          <a:bodyPr wrap="square" lIns="0" tIns="0" rIns="0" bIns="0" rtlCol="0" anchor="t">
            <a:spAutoFit/>
          </a:bodyPr>
          <a:lstStyle/>
          <a:p>
            <a:pPr algn="ctr">
              <a:lnSpc>
                <a:spcPts val="3499"/>
              </a:lnSpc>
            </a:pPr>
            <a:r>
              <a:rPr lang="en-IN" sz="3500" b="1" i="0" u="none" strike="noStrike" baseline="0" dirty="0" smtClean="0">
                <a:solidFill>
                  <a:srgbClr val="00B0F0"/>
                </a:solidFill>
                <a:latin typeface="Calibri-Bold"/>
              </a:rPr>
              <a:t>ISO Certifications</a:t>
            </a:r>
            <a:endParaRPr lang="en-US" sz="3500" dirty="0">
              <a:solidFill>
                <a:srgbClr val="00B0F0"/>
              </a:solidFill>
              <a:latin typeface="League Spartan"/>
              <a:ea typeface="League Spartan"/>
              <a:cs typeface="League Spartan"/>
              <a:sym typeface="League Spartan"/>
            </a:endParaRPr>
          </a:p>
        </p:txBody>
      </p:sp>
      <p:pic>
        <p:nvPicPr>
          <p:cNvPr id="12" name="Picture 11" descr="ISO 27001 Certified Badge Or Information Security, 54% OFF"/>
          <p:cNvPicPr/>
          <p:nvPr/>
        </p:nvPicPr>
        <p:blipFill rotWithShape="1">
          <a:blip r:embed="rId12" cstate="print">
            <a:extLst>
              <a:ext uri="{28A0092B-C50C-407E-A947-70E740481C1C}">
                <a14:useLocalDpi xmlns:a14="http://schemas.microsoft.com/office/drawing/2010/main" val="0"/>
              </a:ext>
            </a:extLst>
          </a:blip>
          <a:srcRect l="11310" t="14287" r="10714" b="16071"/>
          <a:stretch/>
        </p:blipFill>
        <p:spPr bwMode="auto">
          <a:xfrm>
            <a:off x="5378450" y="1225024"/>
            <a:ext cx="1371600" cy="1289304"/>
          </a:xfrm>
          <a:prstGeom prst="rect">
            <a:avLst/>
          </a:prstGeom>
          <a:noFill/>
          <a:extLst/>
        </p:spPr>
      </p:pic>
      <p:pic>
        <p:nvPicPr>
          <p:cNvPr id="16" name="Picture 15" descr="Certificações | MINAX"/>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006850" y="1225024"/>
            <a:ext cx="1289304" cy="1289304"/>
          </a:xfrm>
          <a:prstGeom prst="rect">
            <a:avLst/>
          </a:prstGeom>
          <a:noFill/>
          <a:extLst/>
        </p:spPr>
      </p:pic>
      <p:pic>
        <p:nvPicPr>
          <p:cNvPr id="17" name="Picture 2" descr="Picture1__2_-removebg-previe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82850" y="1301224"/>
            <a:ext cx="1289304" cy="126450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CMTC_Image_VIII-removebg-preview"/>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82650" y="1301224"/>
            <a:ext cx="1289304" cy="130227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19">
            <a:extLst>
              <a:ext uri="{FF2B5EF4-FFF2-40B4-BE49-F238E27FC236}">
                <a16:creationId xmlns:a16="http://schemas.microsoft.com/office/drawing/2014/main" id="{23193C91-F6BB-5BCB-6BE3-F0594EDA1863}"/>
              </a:ext>
            </a:extLst>
          </p:cNvPr>
          <p:cNvSpPr txBox="1"/>
          <p:nvPr/>
        </p:nvSpPr>
        <p:spPr>
          <a:xfrm>
            <a:off x="2025650" y="2832100"/>
            <a:ext cx="3581400" cy="897682"/>
          </a:xfrm>
          <a:prstGeom prst="rect">
            <a:avLst/>
          </a:prstGeom>
        </p:spPr>
        <p:txBody>
          <a:bodyPr wrap="square" lIns="0" tIns="0" rIns="0" bIns="0" rtlCol="0" anchor="t">
            <a:spAutoFit/>
          </a:bodyPr>
          <a:lstStyle/>
          <a:p>
            <a:pPr algn="ctr">
              <a:lnSpc>
                <a:spcPts val="3499"/>
              </a:lnSpc>
            </a:pPr>
            <a:r>
              <a:rPr lang="en-IN" sz="3500" b="1" dirty="0" smtClean="0">
                <a:solidFill>
                  <a:srgbClr val="00B0F0"/>
                </a:solidFill>
                <a:latin typeface="Calibri-Bold"/>
                <a:sym typeface="League Spartan"/>
              </a:rPr>
              <a:t>EHS &amp; Products Trainings </a:t>
            </a:r>
            <a:endParaRPr lang="en-US" sz="3500" dirty="0">
              <a:solidFill>
                <a:srgbClr val="00B0F0"/>
              </a:solidFill>
              <a:latin typeface="League Spartan"/>
              <a:ea typeface="League Spartan"/>
              <a:cs typeface="League Spartan"/>
              <a:sym typeface="League Spartan"/>
            </a:endParaRPr>
          </a:p>
        </p:txBody>
      </p:sp>
      <p:sp>
        <p:nvSpPr>
          <p:cNvPr id="28" name="Freeform 19"/>
          <p:cNvSpPr/>
          <p:nvPr/>
        </p:nvSpPr>
        <p:spPr>
          <a:xfrm flipH="1">
            <a:off x="349250" y="3213100"/>
            <a:ext cx="990600" cy="304800"/>
          </a:xfrm>
          <a:custGeom>
            <a:avLst/>
            <a:gdLst/>
            <a:ahLst/>
            <a:cxnLst/>
            <a:rect l="l" t="t" r="r" b="b"/>
            <a:pathLst>
              <a:path w="917662" h="255798">
                <a:moveTo>
                  <a:pt x="917661" y="0"/>
                </a:moveTo>
                <a:lnTo>
                  <a:pt x="0" y="0"/>
                </a:lnTo>
                <a:lnTo>
                  <a:pt x="0" y="255798"/>
                </a:lnTo>
                <a:lnTo>
                  <a:pt x="917661" y="255798"/>
                </a:lnTo>
                <a:lnTo>
                  <a:pt x="917661" y="0"/>
                </a:lnTo>
                <a:close/>
              </a:path>
            </a:pathLst>
          </a:custGeom>
          <a:blipFill>
            <a:blip r:embed="rId16">
              <a:extLst>
                <a:ext uri="{96DAC541-7B7A-43D3-8B79-37D633B846F1}">
                  <asvg:svgBlip xmlns:asvg="http://schemas.microsoft.com/office/drawing/2016/SVG/main" xmlns="" r:embed="rId28"/>
                </a:ext>
              </a:extLst>
            </a:blip>
            <a:stretch>
              <a:fillRect/>
            </a:stretch>
          </a:blipFill>
        </p:spPr>
      </p:sp>
      <p:sp>
        <p:nvSpPr>
          <p:cNvPr id="18" name="Rectangle 17"/>
          <p:cNvSpPr/>
          <p:nvPr/>
        </p:nvSpPr>
        <p:spPr>
          <a:xfrm>
            <a:off x="1943100" y="6108700"/>
            <a:ext cx="2819400" cy="1752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p:cNvPicPr>
            <a:picLocks noChangeAspect="1"/>
          </p:cNvPicPr>
          <p:nvPr/>
        </p:nvPicPr>
        <p:blipFill>
          <a:blip r:embed="rId29"/>
          <a:stretch>
            <a:fillRect/>
          </a:stretch>
        </p:blipFill>
        <p:spPr>
          <a:xfrm>
            <a:off x="3390900" y="6184900"/>
            <a:ext cx="1371600" cy="17325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9" name="Picture 28"/>
          <p:cNvPicPr>
            <a:picLocks noChangeAspect="1"/>
          </p:cNvPicPr>
          <p:nvPr/>
        </p:nvPicPr>
        <p:blipFill>
          <a:blip r:embed="rId30"/>
          <a:stretch>
            <a:fillRect/>
          </a:stretch>
        </p:blipFill>
        <p:spPr>
          <a:xfrm>
            <a:off x="1943100" y="6184900"/>
            <a:ext cx="1295400" cy="1676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310144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566000" y="1566000"/>
            <a:ext cx="10692000" cy="7560000"/>
          </a:xfrm>
          <a:custGeom>
            <a:avLst/>
            <a:gdLst/>
            <a:ahLst/>
            <a:cxnLst/>
            <a:rect l="l" t="t" r="r" b="b"/>
            <a:pathLst>
              <a:path w="10692000" h="7560000">
                <a:moveTo>
                  <a:pt x="0" y="7560000"/>
                </a:moveTo>
                <a:lnTo>
                  <a:pt x="0" y="0"/>
                </a:lnTo>
                <a:lnTo>
                  <a:pt x="10692000" y="0"/>
                </a:lnTo>
                <a:lnTo>
                  <a:pt x="10692000" y="7560000"/>
                </a:lnTo>
                <a:lnTo>
                  <a:pt x="0" y="7560000"/>
                </a:lnTo>
                <a:close/>
              </a:path>
            </a:pathLst>
          </a:custGeom>
          <a:blipFill>
            <a:blip r:embed="rId2"/>
            <a:stretch>
              <a:fillRect t="-3433" b="-3433"/>
            </a:stretch>
          </a:blipFill>
        </p:spPr>
        <p:txBody>
          <a:bodyPr/>
          <a:lstStyle/>
          <a:p>
            <a:endParaRPr lang="en-IN" dirty="0"/>
          </a:p>
        </p:txBody>
      </p:sp>
      <p:sp>
        <p:nvSpPr>
          <p:cNvPr id="13" name="Freeform 13"/>
          <p:cNvSpPr/>
          <p:nvPr/>
        </p:nvSpPr>
        <p:spPr>
          <a:xfrm flipH="1">
            <a:off x="6138401" y="9455209"/>
            <a:ext cx="1421599" cy="1236791"/>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Freeform 14"/>
          <p:cNvSpPr/>
          <p:nvPr/>
        </p:nvSpPr>
        <p:spPr>
          <a:xfrm flipH="1">
            <a:off x="0" y="9233482"/>
            <a:ext cx="1496555" cy="1458518"/>
          </a:xfrm>
          <a:custGeom>
            <a:avLst/>
            <a:gdLst/>
            <a:ahLst/>
            <a:cxnLst/>
            <a:rect l="l" t="t" r="r" b="b"/>
            <a:pathLst>
              <a:path w="1496555" h="1458518">
                <a:moveTo>
                  <a:pt x="1496555" y="0"/>
                </a:moveTo>
                <a:lnTo>
                  <a:pt x="0" y="0"/>
                </a:lnTo>
                <a:lnTo>
                  <a:pt x="0" y="1458518"/>
                </a:lnTo>
                <a:lnTo>
                  <a:pt x="1496555" y="1458518"/>
                </a:lnTo>
                <a:lnTo>
                  <a:pt x="1496555"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8" name="TextBox 18"/>
          <p:cNvSpPr txBox="1"/>
          <p:nvPr/>
        </p:nvSpPr>
        <p:spPr>
          <a:xfrm>
            <a:off x="349250" y="7937500"/>
            <a:ext cx="6909428" cy="1015663"/>
          </a:xfrm>
          <a:prstGeom prst="rect">
            <a:avLst/>
          </a:prstGeom>
        </p:spPr>
        <p:txBody>
          <a:bodyPr wrap="square" lIns="0" tIns="0" rIns="0" bIns="0" rtlCol="0" anchor="t">
            <a:spAutoFit/>
          </a:bodyPr>
          <a:lstStyle/>
          <a:p>
            <a:pPr algn="ctr"/>
            <a:r>
              <a:rPr lang="en-US" sz="2200" b="0" i="0" u="none" strike="noStrike" baseline="0" dirty="0">
                <a:solidFill>
                  <a:schemeClr val="bg1"/>
                </a:solidFill>
                <a:latin typeface="Calibri" panose="020F0502020204030204" pitchFamily="34" charset="0"/>
              </a:rPr>
              <a:t>Our mission to serve our customers with best of </a:t>
            </a:r>
            <a:r>
              <a:rPr lang="en-US" sz="2200" b="0" i="0" u="none" strike="noStrike" baseline="0" dirty="0" smtClean="0">
                <a:solidFill>
                  <a:schemeClr val="bg1"/>
                </a:solidFill>
                <a:latin typeface="Calibri" panose="020F0502020204030204" pitchFamily="34" charset="0"/>
              </a:rPr>
              <a:t>quality,</a:t>
            </a:r>
            <a:r>
              <a:rPr lang="en-US" sz="2200" b="0" i="0" u="none" strike="noStrike" dirty="0" smtClean="0">
                <a:solidFill>
                  <a:schemeClr val="bg1"/>
                </a:solidFill>
                <a:latin typeface="Calibri" panose="020F0502020204030204" pitchFamily="34" charset="0"/>
              </a:rPr>
              <a:t> State of art </a:t>
            </a:r>
            <a:r>
              <a:rPr lang="en-US" sz="2200" b="0" i="0" u="none" strike="noStrike" baseline="0" dirty="0" smtClean="0">
                <a:solidFill>
                  <a:schemeClr val="bg1"/>
                </a:solidFill>
                <a:latin typeface="Calibri" panose="020F0502020204030204" pitchFamily="34" charset="0"/>
              </a:rPr>
              <a:t>workmanship, </a:t>
            </a:r>
            <a:r>
              <a:rPr lang="en-US" sz="2200" b="0" i="0" u="none" strike="noStrike" baseline="0" dirty="0">
                <a:solidFill>
                  <a:schemeClr val="bg1"/>
                </a:solidFill>
                <a:latin typeface="Calibri" panose="020F0502020204030204" pitchFamily="34" charset="0"/>
              </a:rPr>
              <a:t>creating out most customer satisfaction leading to peace of mind.</a:t>
            </a:r>
            <a:endParaRPr lang="en-US" sz="2200" dirty="0">
              <a:solidFill>
                <a:schemeClr val="bg1"/>
              </a:solidFill>
              <a:latin typeface="Canva Sans"/>
              <a:ea typeface="Canva Sans"/>
              <a:cs typeface="Canva Sans"/>
              <a:sym typeface="Canva Sans"/>
            </a:endParaRPr>
          </a:p>
        </p:txBody>
      </p:sp>
      <p:sp>
        <p:nvSpPr>
          <p:cNvPr id="19" name="TextBox 19"/>
          <p:cNvSpPr txBox="1"/>
          <p:nvPr/>
        </p:nvSpPr>
        <p:spPr>
          <a:xfrm>
            <a:off x="2131578" y="4570617"/>
            <a:ext cx="3248090" cy="448841"/>
          </a:xfrm>
          <a:prstGeom prst="rect">
            <a:avLst/>
          </a:prstGeom>
        </p:spPr>
        <p:txBody>
          <a:bodyPr wrap="square" lIns="0" tIns="0" rIns="0" bIns="0" rtlCol="0" anchor="t">
            <a:spAutoFit/>
          </a:bodyPr>
          <a:lstStyle/>
          <a:p>
            <a:pPr algn="ctr">
              <a:lnSpc>
                <a:spcPts val="3499"/>
              </a:lnSpc>
            </a:pPr>
            <a:r>
              <a:rPr lang="en-IN" sz="3500" i="0" u="none" strike="noStrike" baseline="0" dirty="0">
                <a:solidFill>
                  <a:srgbClr val="00B0F0"/>
                </a:solidFill>
                <a:latin typeface="Calibri-Bold"/>
              </a:rPr>
              <a:t>Our</a:t>
            </a:r>
            <a:r>
              <a:rPr lang="en-IN" sz="3500" b="1" i="0" u="none" strike="noStrike" baseline="0" dirty="0">
                <a:solidFill>
                  <a:srgbClr val="00B0F0"/>
                </a:solidFill>
                <a:latin typeface="Calibri-Bold"/>
              </a:rPr>
              <a:t> Expertise</a:t>
            </a:r>
            <a:endParaRPr lang="en-US" sz="3500" dirty="0">
              <a:solidFill>
                <a:srgbClr val="00B0F0"/>
              </a:solidFill>
              <a:latin typeface="League Spartan"/>
              <a:ea typeface="League Spartan"/>
              <a:cs typeface="League Spartan"/>
              <a:sym typeface="League Spartan"/>
            </a:endParaRPr>
          </a:p>
        </p:txBody>
      </p:sp>
      <p:sp>
        <p:nvSpPr>
          <p:cNvPr id="20" name="TextBox 20"/>
          <p:cNvSpPr txBox="1"/>
          <p:nvPr/>
        </p:nvSpPr>
        <p:spPr>
          <a:xfrm>
            <a:off x="273050" y="5118100"/>
            <a:ext cx="6988540" cy="1692771"/>
          </a:xfrm>
          <a:prstGeom prst="rect">
            <a:avLst/>
          </a:prstGeom>
        </p:spPr>
        <p:txBody>
          <a:bodyPr wrap="square" lIns="0" tIns="0" rIns="0" bIns="0" rtlCol="0" anchor="t">
            <a:spAutoFit/>
          </a:bodyPr>
          <a:lstStyle/>
          <a:p>
            <a:pPr algn="ctr"/>
            <a:r>
              <a:rPr lang="en-US" sz="2200" b="0" i="0" u="none" strike="noStrike" baseline="0" dirty="0" smtClean="0">
                <a:solidFill>
                  <a:schemeClr val="bg1"/>
                </a:solidFill>
                <a:latin typeface="Calibri" panose="020F0502020204030204" pitchFamily="34" charset="0"/>
              </a:rPr>
              <a:t>Group has </a:t>
            </a:r>
            <a:r>
              <a:rPr lang="en-US" sz="2200" b="0" i="0" u="none" strike="noStrike" baseline="0" dirty="0">
                <a:solidFill>
                  <a:schemeClr val="bg1"/>
                </a:solidFill>
                <a:latin typeface="Calibri" panose="020F0502020204030204" pitchFamily="34" charset="0"/>
              </a:rPr>
              <a:t>expert </a:t>
            </a:r>
            <a:r>
              <a:rPr lang="en-US" sz="2200" b="0" i="0" u="none" strike="noStrike" baseline="0" dirty="0" smtClean="0">
                <a:solidFill>
                  <a:schemeClr val="bg1"/>
                </a:solidFill>
                <a:latin typeface="Calibri" panose="020F0502020204030204" pitchFamily="34" charset="0"/>
              </a:rPr>
              <a:t>teams </a:t>
            </a:r>
            <a:r>
              <a:rPr lang="en-US" sz="2200" b="0" i="0" u="none" strike="noStrike" baseline="0" dirty="0">
                <a:solidFill>
                  <a:schemeClr val="bg1"/>
                </a:solidFill>
                <a:latin typeface="Calibri" panose="020F0502020204030204" pitchFamily="34" charset="0"/>
              </a:rPr>
              <a:t>and experienced Consultants in the </a:t>
            </a:r>
            <a:r>
              <a:rPr lang="en-US" sz="2200" b="0" i="0" u="none" strike="noStrike" baseline="0" dirty="0" smtClean="0">
                <a:solidFill>
                  <a:schemeClr val="bg1"/>
                </a:solidFill>
                <a:latin typeface="Calibri" panose="020F0502020204030204" pitchFamily="34" charset="0"/>
              </a:rPr>
              <a:t>fields </a:t>
            </a:r>
            <a:r>
              <a:rPr lang="en-US" sz="2200" b="0" i="0" u="none" strike="noStrike" baseline="0" dirty="0">
                <a:solidFill>
                  <a:schemeClr val="bg1"/>
                </a:solidFill>
                <a:latin typeface="Calibri" panose="020F0502020204030204" pitchFamily="34" charset="0"/>
              </a:rPr>
              <a:t>of </a:t>
            </a:r>
            <a:r>
              <a:rPr lang="en-US" sz="2200" b="0" i="0" u="none" strike="noStrike" baseline="0" dirty="0" smtClean="0">
                <a:solidFill>
                  <a:schemeClr val="bg1"/>
                </a:solidFill>
                <a:latin typeface="Calibri" panose="020F0502020204030204" pitchFamily="34" charset="0"/>
              </a:rPr>
              <a:t>telecommunication - </a:t>
            </a:r>
            <a:r>
              <a:rPr lang="en-US" sz="2200" b="0" i="0" u="none" strike="noStrike" baseline="0" dirty="0">
                <a:solidFill>
                  <a:schemeClr val="bg1"/>
                </a:solidFill>
                <a:latin typeface="Calibri" panose="020F0502020204030204" pitchFamily="34" charset="0"/>
              </a:rPr>
              <a:t>wireless &amp; fixed network, smart solutions, IoT, construction, electrical and </a:t>
            </a:r>
            <a:r>
              <a:rPr lang="en-US" sz="2200" b="0" i="0" u="none" strike="noStrike" baseline="0" dirty="0" smtClean="0">
                <a:solidFill>
                  <a:schemeClr val="bg1"/>
                </a:solidFill>
                <a:latin typeface="Calibri" panose="020F0502020204030204" pitchFamily="34" charset="0"/>
              </a:rPr>
              <a:t>education, which </a:t>
            </a:r>
            <a:r>
              <a:rPr lang="en-US" sz="2200" b="0" i="0" u="none" strike="noStrike" baseline="0" dirty="0">
                <a:solidFill>
                  <a:schemeClr val="bg1"/>
                </a:solidFill>
                <a:latin typeface="Calibri" panose="020F0502020204030204" pitchFamily="34" charset="0"/>
              </a:rPr>
              <a:t>enable us to handle almost all kinds of work in respective fields.</a:t>
            </a:r>
            <a:endParaRPr lang="en-US" sz="2200" spc="179" dirty="0">
              <a:solidFill>
                <a:schemeClr val="bg1"/>
              </a:solidFill>
              <a:latin typeface="Poppins Light"/>
              <a:ea typeface="Poppins Light"/>
              <a:cs typeface="Poppins Light"/>
              <a:sym typeface="Poppins Light"/>
            </a:endParaRPr>
          </a:p>
        </p:txBody>
      </p:sp>
      <p:sp>
        <p:nvSpPr>
          <p:cNvPr id="21" name="TextBox 19">
            <a:extLst>
              <a:ext uri="{FF2B5EF4-FFF2-40B4-BE49-F238E27FC236}">
                <a16:creationId xmlns:a16="http://schemas.microsoft.com/office/drawing/2014/main" id="{23193C91-F6BB-5BCB-6BE3-F0594EDA1863}"/>
              </a:ext>
            </a:extLst>
          </p:cNvPr>
          <p:cNvSpPr txBox="1"/>
          <p:nvPr/>
        </p:nvSpPr>
        <p:spPr>
          <a:xfrm>
            <a:off x="2178050" y="7480300"/>
            <a:ext cx="3248090" cy="448841"/>
          </a:xfrm>
          <a:prstGeom prst="rect">
            <a:avLst/>
          </a:prstGeom>
        </p:spPr>
        <p:txBody>
          <a:bodyPr lIns="0" tIns="0" rIns="0" bIns="0" rtlCol="0" anchor="t">
            <a:spAutoFit/>
          </a:bodyPr>
          <a:lstStyle/>
          <a:p>
            <a:pPr algn="ctr">
              <a:lnSpc>
                <a:spcPts val="3499"/>
              </a:lnSpc>
            </a:pPr>
            <a:r>
              <a:rPr lang="en-IN" sz="3500" i="0" u="none" strike="noStrike" baseline="0" dirty="0">
                <a:solidFill>
                  <a:srgbClr val="00B0F0"/>
                </a:solidFill>
                <a:latin typeface="Calibri-Bold"/>
              </a:rPr>
              <a:t>Our</a:t>
            </a:r>
            <a:r>
              <a:rPr lang="en-IN" sz="3500" b="1" i="0" u="none" strike="noStrike" baseline="0" dirty="0">
                <a:solidFill>
                  <a:srgbClr val="00B0F0"/>
                </a:solidFill>
                <a:latin typeface="Calibri-Bold"/>
              </a:rPr>
              <a:t> Mission</a:t>
            </a:r>
            <a:endParaRPr lang="en-US" sz="3500" dirty="0">
              <a:solidFill>
                <a:srgbClr val="00B0F0"/>
              </a:solidFill>
              <a:latin typeface="League Spartan"/>
              <a:ea typeface="League Spartan"/>
              <a:cs typeface="League Spartan"/>
              <a:sym typeface="League Spartan"/>
            </a:endParaRPr>
          </a:p>
        </p:txBody>
      </p:sp>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628" y="960"/>
            <a:ext cx="7582627" cy="3990511"/>
          </a:xfrm>
          <a:prstGeom prst="rect">
            <a:avLst/>
          </a:prstGeom>
        </p:spPr>
      </p:pic>
      <p:sp>
        <p:nvSpPr>
          <p:cNvPr id="15" name="Freeform 15"/>
          <p:cNvSpPr/>
          <p:nvPr/>
        </p:nvSpPr>
        <p:spPr>
          <a:xfrm>
            <a:off x="6521450" y="2546264"/>
            <a:ext cx="917662" cy="152400"/>
          </a:xfrm>
          <a:custGeom>
            <a:avLst/>
            <a:gdLst/>
            <a:ahLst/>
            <a:cxnLst/>
            <a:rect l="l" t="t" r="r" b="b"/>
            <a:pathLst>
              <a:path w="917662" h="255798">
                <a:moveTo>
                  <a:pt x="0" y="0"/>
                </a:moveTo>
                <a:lnTo>
                  <a:pt x="917661" y="0"/>
                </a:lnTo>
                <a:lnTo>
                  <a:pt x="917661" y="255798"/>
                </a:lnTo>
                <a:lnTo>
                  <a:pt x="0" y="255798"/>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22ADAD09-61A7-7592-2283-3B0ED477F79C}"/>
              </a:ext>
            </a:extLst>
          </p:cNvPr>
          <p:cNvSpPr/>
          <p:nvPr/>
        </p:nvSpPr>
        <p:spPr>
          <a:xfrm rot="-5400000" flipH="1" flipV="1">
            <a:off x="-1566000" y="1566000"/>
            <a:ext cx="10692000" cy="7560000"/>
          </a:xfrm>
          <a:custGeom>
            <a:avLst/>
            <a:gdLst/>
            <a:ahLst/>
            <a:cxnLst/>
            <a:rect l="l" t="t" r="r" b="b"/>
            <a:pathLst>
              <a:path w="10692000" h="7560000">
                <a:moveTo>
                  <a:pt x="0" y="7560000"/>
                </a:moveTo>
                <a:lnTo>
                  <a:pt x="0" y="0"/>
                </a:lnTo>
                <a:lnTo>
                  <a:pt x="10692000" y="0"/>
                </a:lnTo>
                <a:lnTo>
                  <a:pt x="10692000" y="7560000"/>
                </a:lnTo>
                <a:lnTo>
                  <a:pt x="0" y="7560000"/>
                </a:lnTo>
                <a:close/>
              </a:path>
            </a:pathLst>
          </a:custGeom>
          <a:blipFill>
            <a:blip r:embed="rId2"/>
            <a:stretch>
              <a:fillRect t="-3433" b="-3433"/>
            </a:stretch>
          </a:blipFill>
        </p:spPr>
        <p:txBody>
          <a:bodyPr/>
          <a:lstStyle/>
          <a:p>
            <a:endParaRPr lang="en-IN" dirty="0"/>
          </a:p>
        </p:txBody>
      </p:sp>
      <p:sp>
        <p:nvSpPr>
          <p:cNvPr id="4" name="Freeform 13">
            <a:extLst>
              <a:ext uri="{FF2B5EF4-FFF2-40B4-BE49-F238E27FC236}">
                <a16:creationId xmlns:a16="http://schemas.microsoft.com/office/drawing/2014/main" id="{31307A34-D56A-C7DE-9A0B-29B3D5A5F06F}"/>
              </a:ext>
            </a:extLst>
          </p:cNvPr>
          <p:cNvSpPr/>
          <p:nvPr/>
        </p:nvSpPr>
        <p:spPr>
          <a:xfrm flipH="1">
            <a:off x="6138401" y="9455209"/>
            <a:ext cx="1421599" cy="1236791"/>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14">
            <a:extLst>
              <a:ext uri="{FF2B5EF4-FFF2-40B4-BE49-F238E27FC236}">
                <a16:creationId xmlns:a16="http://schemas.microsoft.com/office/drawing/2014/main" id="{C63987C5-657F-1C62-23EA-6308F7539323}"/>
              </a:ext>
            </a:extLst>
          </p:cNvPr>
          <p:cNvSpPr/>
          <p:nvPr/>
        </p:nvSpPr>
        <p:spPr>
          <a:xfrm flipH="1">
            <a:off x="0" y="9233482"/>
            <a:ext cx="1496555" cy="1458518"/>
          </a:xfrm>
          <a:custGeom>
            <a:avLst/>
            <a:gdLst/>
            <a:ahLst/>
            <a:cxnLst/>
            <a:rect l="l" t="t" r="r" b="b"/>
            <a:pathLst>
              <a:path w="1496555" h="1458518">
                <a:moveTo>
                  <a:pt x="1496555" y="0"/>
                </a:moveTo>
                <a:lnTo>
                  <a:pt x="0" y="0"/>
                </a:lnTo>
                <a:lnTo>
                  <a:pt x="0" y="1458518"/>
                </a:lnTo>
                <a:lnTo>
                  <a:pt x="1496555" y="1458518"/>
                </a:lnTo>
                <a:lnTo>
                  <a:pt x="1496555"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15">
            <a:extLst>
              <a:ext uri="{FF2B5EF4-FFF2-40B4-BE49-F238E27FC236}">
                <a16:creationId xmlns:a16="http://schemas.microsoft.com/office/drawing/2014/main" id="{C735E482-647C-1698-2608-7BFAFFF08D53}"/>
              </a:ext>
            </a:extLst>
          </p:cNvPr>
          <p:cNvSpPr/>
          <p:nvPr/>
        </p:nvSpPr>
        <p:spPr>
          <a:xfrm>
            <a:off x="6516198" y="872362"/>
            <a:ext cx="917662" cy="255798"/>
          </a:xfrm>
          <a:custGeom>
            <a:avLst/>
            <a:gdLst/>
            <a:ahLst/>
            <a:cxnLst/>
            <a:rect l="l" t="t" r="r" b="b"/>
            <a:pathLst>
              <a:path w="917662" h="255798">
                <a:moveTo>
                  <a:pt x="0" y="0"/>
                </a:moveTo>
                <a:lnTo>
                  <a:pt x="917661" y="0"/>
                </a:lnTo>
                <a:lnTo>
                  <a:pt x="917661" y="255798"/>
                </a:lnTo>
                <a:lnTo>
                  <a:pt x="0" y="25579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9" name="TextBox 18">
            <a:extLst>
              <a:ext uri="{FF2B5EF4-FFF2-40B4-BE49-F238E27FC236}">
                <a16:creationId xmlns:a16="http://schemas.microsoft.com/office/drawing/2014/main" id="{33DDCBB5-D66A-D36F-CE0D-1D6F8179F308}"/>
              </a:ext>
            </a:extLst>
          </p:cNvPr>
          <p:cNvSpPr txBox="1"/>
          <p:nvPr/>
        </p:nvSpPr>
        <p:spPr>
          <a:xfrm>
            <a:off x="196850" y="3594100"/>
            <a:ext cx="3886200" cy="646331"/>
          </a:xfrm>
          <a:prstGeom prst="rect">
            <a:avLst/>
          </a:prstGeom>
          <a:noFill/>
        </p:spPr>
        <p:txBody>
          <a:bodyPr wrap="square">
            <a:spAutoFit/>
          </a:bodyPr>
          <a:lstStyle/>
          <a:p>
            <a:r>
              <a:rPr lang="en-IN" sz="3500" b="0" i="0" u="none" strike="noStrike" baseline="0" dirty="0">
                <a:solidFill>
                  <a:srgbClr val="00B0F0"/>
                </a:solidFill>
                <a:latin typeface="Arial-Black"/>
              </a:rPr>
              <a:t>WHAT </a:t>
            </a:r>
            <a:r>
              <a:rPr lang="en-IN" sz="3500" b="1" i="0" u="none" strike="noStrike" baseline="0" dirty="0">
                <a:solidFill>
                  <a:srgbClr val="00B0F0"/>
                </a:solidFill>
                <a:latin typeface="Calibri-Bold"/>
              </a:rPr>
              <a:t>WE DO</a:t>
            </a:r>
            <a:endParaRPr lang="en-IN" sz="3500" dirty="0">
              <a:solidFill>
                <a:srgbClr val="00B0F0"/>
              </a:solidFill>
            </a:endParaRPr>
          </a:p>
        </p:txBody>
      </p:sp>
      <p:sp>
        <p:nvSpPr>
          <p:cNvPr id="20" name="TextBox 18">
            <a:extLst>
              <a:ext uri="{FF2B5EF4-FFF2-40B4-BE49-F238E27FC236}">
                <a16:creationId xmlns:a16="http://schemas.microsoft.com/office/drawing/2014/main" id="{2F8E09F9-CA7A-28B3-9202-3956C64F2E73}"/>
              </a:ext>
            </a:extLst>
          </p:cNvPr>
          <p:cNvSpPr txBox="1"/>
          <p:nvPr/>
        </p:nvSpPr>
        <p:spPr>
          <a:xfrm>
            <a:off x="349250" y="4965700"/>
            <a:ext cx="6858000" cy="984885"/>
          </a:xfrm>
          <a:prstGeom prst="rect">
            <a:avLst/>
          </a:prstGeom>
        </p:spPr>
        <p:txBody>
          <a:bodyPr wrap="square" lIns="0" tIns="0" rIns="0" bIns="0" rtlCol="0" anchor="t">
            <a:spAutoFit/>
          </a:bodyPr>
          <a:lstStyle/>
          <a:p>
            <a:pPr algn="just"/>
            <a:r>
              <a:rPr lang="en-GB" sz="1600" dirty="0">
                <a:solidFill>
                  <a:schemeClr val="bg1"/>
                </a:solidFill>
              </a:rPr>
              <a:t>We leverage our </a:t>
            </a:r>
            <a:r>
              <a:rPr lang="en-GB" sz="1600" b="1" dirty="0">
                <a:solidFill>
                  <a:schemeClr val="bg1"/>
                </a:solidFill>
              </a:rPr>
              <a:t>technical expertise, extensive experience, and innovative resourcefulness</a:t>
            </a:r>
            <a:r>
              <a:rPr lang="en-GB" sz="1600" dirty="0">
                <a:solidFill>
                  <a:schemeClr val="bg1"/>
                </a:solidFill>
              </a:rPr>
              <a:t> to deliver state-of-the-art services in accordance with international delivery standards. Our service portfolio encompasses </a:t>
            </a:r>
            <a:r>
              <a:rPr lang="en-GB" sz="1600" b="1" dirty="0">
                <a:solidFill>
                  <a:schemeClr val="bg1"/>
                </a:solidFill>
              </a:rPr>
              <a:t>Telecom, ICT, RPA &amp; AI, Security, Smart Solutions, Solar Energy, Education, and Construction</a:t>
            </a:r>
            <a:r>
              <a:rPr lang="en-GB" sz="1600" dirty="0">
                <a:solidFill>
                  <a:schemeClr val="bg1"/>
                </a:solidFill>
              </a:rPr>
              <a:t>.</a:t>
            </a:r>
            <a:endParaRPr lang="en-US" sz="1500" dirty="0">
              <a:solidFill>
                <a:schemeClr val="bg1"/>
              </a:solidFill>
              <a:latin typeface="Canva Sans"/>
              <a:ea typeface="Canva Sans"/>
              <a:cs typeface="Canva Sans"/>
              <a:sym typeface="Canva Sans"/>
            </a:endParaRPr>
          </a:p>
        </p:txBody>
      </p:sp>
      <p:sp>
        <p:nvSpPr>
          <p:cNvPr id="21" name="TextBox 18">
            <a:extLst>
              <a:ext uri="{FF2B5EF4-FFF2-40B4-BE49-F238E27FC236}">
                <a16:creationId xmlns:a16="http://schemas.microsoft.com/office/drawing/2014/main" id="{87CFAF61-F8F0-221D-EB91-B2E358A5CF3D}"/>
              </a:ext>
            </a:extLst>
          </p:cNvPr>
          <p:cNvSpPr txBox="1"/>
          <p:nvPr/>
        </p:nvSpPr>
        <p:spPr>
          <a:xfrm>
            <a:off x="654050" y="6489700"/>
            <a:ext cx="6400800" cy="2492990"/>
          </a:xfrm>
          <a:prstGeom prst="rect">
            <a:avLst/>
          </a:prstGeom>
        </p:spPr>
        <p:txBody>
          <a:bodyPr wrap="square" lIns="0" tIns="0" rIns="0" bIns="0" rtlCol="0" anchor="t">
            <a:spAutoFit/>
          </a:bodyPr>
          <a:lstStyle/>
          <a:p>
            <a:pPr marL="285750" indent="-285750" algn="l">
              <a:buFont typeface="Wingdings" panose="05000000000000000000" pitchFamily="2" charset="2"/>
              <a:buChar char="q"/>
            </a:pPr>
            <a:r>
              <a:rPr lang="en-IN" sz="1800" b="1" i="0" u="none" strike="noStrike" baseline="0" dirty="0" smtClean="0">
                <a:solidFill>
                  <a:schemeClr val="bg1"/>
                </a:solidFill>
                <a:latin typeface="Calibri" panose="020F0502020204030204" pitchFamily="34" charset="0"/>
                <a:cs typeface="Calibri" panose="020F0502020204030204" pitchFamily="34" charset="0"/>
              </a:rPr>
              <a:t>ICT Consultants / </a:t>
            </a:r>
            <a:r>
              <a:rPr lang="en-IN" sz="1800" b="1" i="0" u="none" strike="noStrike" baseline="0" dirty="0">
                <a:solidFill>
                  <a:schemeClr val="bg1"/>
                </a:solidFill>
                <a:latin typeface="Calibri" panose="020F0502020204030204" pitchFamily="34" charset="0"/>
                <a:cs typeface="Calibri" panose="020F0502020204030204" pitchFamily="34" charset="0"/>
              </a:rPr>
              <a:t>HR Outsource</a:t>
            </a:r>
          </a:p>
          <a:p>
            <a:pPr marL="285750" indent="-285750" algn="l">
              <a:buFont typeface="Wingdings" panose="05000000000000000000" pitchFamily="2" charset="2"/>
              <a:buChar char="q"/>
            </a:pPr>
            <a:r>
              <a:rPr lang="en-US" sz="1800" b="1" i="0" u="none" strike="noStrike" baseline="0" dirty="0">
                <a:solidFill>
                  <a:schemeClr val="bg1"/>
                </a:solidFill>
                <a:latin typeface="Calibri" panose="020F0502020204030204" pitchFamily="34" charset="0"/>
                <a:cs typeface="Calibri" panose="020F0502020204030204" pitchFamily="34" charset="0"/>
              </a:rPr>
              <a:t>Telecom (Fixed and Mobile Network</a:t>
            </a:r>
            <a:r>
              <a:rPr lang="en-US" sz="1800" b="1" i="0" u="none" strike="noStrike" baseline="0" dirty="0" smtClean="0">
                <a:solidFill>
                  <a:schemeClr val="bg1"/>
                </a:solidFill>
                <a:latin typeface="Calibri" panose="020F0502020204030204" pitchFamily="34" charset="0"/>
                <a:cs typeface="Calibri" panose="020F0502020204030204" pitchFamily="34" charset="0"/>
              </a:rPr>
              <a:t>) Delivery &amp; Assurance</a:t>
            </a:r>
            <a:endParaRPr lang="en-US" sz="1800" b="1" i="0" u="none" strike="noStrike" baseline="0" dirty="0">
              <a:solidFill>
                <a:schemeClr val="bg1"/>
              </a:solidFill>
              <a:latin typeface="Calibri" panose="020F0502020204030204" pitchFamily="34" charset="0"/>
              <a:cs typeface="Calibri" panose="020F0502020204030204" pitchFamily="34" charset="0"/>
            </a:endParaRPr>
          </a:p>
          <a:p>
            <a:pPr marL="285750" indent="-285750" algn="l">
              <a:buFont typeface="Wingdings" panose="05000000000000000000" pitchFamily="2" charset="2"/>
              <a:buChar char="q"/>
            </a:pPr>
            <a:r>
              <a:rPr lang="en-US" sz="1800" b="1" i="0" u="none" strike="noStrike" baseline="0" dirty="0" smtClean="0">
                <a:solidFill>
                  <a:schemeClr val="bg1"/>
                </a:solidFill>
                <a:latin typeface="Calibri" panose="020F0502020204030204" pitchFamily="34" charset="0"/>
                <a:cs typeface="Calibri" panose="020F0502020204030204" pitchFamily="34" charset="0"/>
              </a:rPr>
              <a:t>Turnkey </a:t>
            </a:r>
            <a:r>
              <a:rPr lang="en-US" sz="1800" b="1" i="0" u="none" strike="noStrike" baseline="0" dirty="0">
                <a:solidFill>
                  <a:schemeClr val="bg1"/>
                </a:solidFill>
                <a:latin typeface="Calibri" panose="020F0502020204030204" pitchFamily="34" charset="0"/>
                <a:cs typeface="Calibri" panose="020F0502020204030204" pitchFamily="34" charset="0"/>
              </a:rPr>
              <a:t>Site </a:t>
            </a:r>
            <a:r>
              <a:rPr lang="en-US" sz="1800" b="1" i="0" u="none" strike="noStrike" baseline="0" dirty="0" smtClean="0">
                <a:solidFill>
                  <a:schemeClr val="bg1"/>
                </a:solidFill>
                <a:latin typeface="Calibri" panose="020F0502020204030204" pitchFamily="34" charset="0"/>
                <a:cs typeface="Calibri" panose="020F0502020204030204" pitchFamily="34" charset="0"/>
              </a:rPr>
              <a:t>Solutions Civil Work  </a:t>
            </a:r>
            <a:r>
              <a:rPr lang="en-US" sz="1800" b="1" i="0" u="none" strike="noStrike" baseline="0" dirty="0">
                <a:solidFill>
                  <a:schemeClr val="bg1"/>
                </a:solidFill>
                <a:latin typeface="Calibri" panose="020F0502020204030204" pitchFamily="34" charset="0"/>
                <a:cs typeface="Calibri" panose="020F0502020204030204" pitchFamily="34" charset="0"/>
              </a:rPr>
              <a:t>&amp; Electrical Work</a:t>
            </a:r>
          </a:p>
          <a:p>
            <a:pPr marL="285750" indent="-285750" algn="l">
              <a:buFont typeface="Wingdings" panose="05000000000000000000" pitchFamily="2" charset="2"/>
              <a:buChar char="q"/>
            </a:pPr>
            <a:r>
              <a:rPr lang="en-IN" sz="1800" b="1" i="0" u="none" strike="noStrike" baseline="0" dirty="0">
                <a:solidFill>
                  <a:schemeClr val="bg1"/>
                </a:solidFill>
                <a:latin typeface="Calibri" panose="020F0502020204030204" pitchFamily="34" charset="0"/>
                <a:cs typeface="Calibri" panose="020F0502020204030204" pitchFamily="34" charset="0"/>
              </a:rPr>
              <a:t>ICT Infrastructure </a:t>
            </a:r>
            <a:r>
              <a:rPr lang="en-IN" sz="1800" b="1" i="0" u="none" strike="noStrike" baseline="0" dirty="0" smtClean="0">
                <a:solidFill>
                  <a:schemeClr val="bg1"/>
                </a:solidFill>
                <a:latin typeface="Calibri" panose="020F0502020204030204" pitchFamily="34" charset="0"/>
                <a:cs typeface="Calibri" panose="020F0502020204030204" pitchFamily="34" charset="0"/>
              </a:rPr>
              <a:t>– Design &amp; </a:t>
            </a:r>
            <a:r>
              <a:rPr lang="en-IN" sz="1800" b="1" i="0" u="none" strike="noStrike" baseline="0" dirty="0">
                <a:solidFill>
                  <a:schemeClr val="bg1"/>
                </a:solidFill>
                <a:latin typeface="Calibri" panose="020F0502020204030204" pitchFamily="34" charset="0"/>
                <a:cs typeface="Calibri" panose="020F0502020204030204" pitchFamily="34" charset="0"/>
              </a:rPr>
              <a:t>Technical Consultancy</a:t>
            </a:r>
          </a:p>
          <a:p>
            <a:pPr marL="285750" indent="-285750" algn="l">
              <a:buFont typeface="Wingdings" panose="05000000000000000000" pitchFamily="2" charset="2"/>
              <a:buChar char="q"/>
            </a:pPr>
            <a:r>
              <a:rPr lang="en-US" sz="1800" b="1" i="0" u="none" strike="noStrike" baseline="0" dirty="0">
                <a:solidFill>
                  <a:schemeClr val="bg1"/>
                </a:solidFill>
                <a:latin typeface="Calibri" panose="020F0502020204030204" pitchFamily="34" charset="0"/>
                <a:cs typeface="Calibri" panose="020F0502020204030204" pitchFamily="34" charset="0"/>
              </a:rPr>
              <a:t>Supply of </a:t>
            </a:r>
            <a:r>
              <a:rPr lang="en-US" sz="1800" b="1" i="0" u="none" strike="noStrike" baseline="0" dirty="0" smtClean="0">
                <a:solidFill>
                  <a:schemeClr val="bg1"/>
                </a:solidFill>
                <a:latin typeface="Calibri" panose="020F0502020204030204" pitchFamily="34" charset="0"/>
                <a:cs typeface="Calibri" panose="020F0502020204030204" pitchFamily="34" charset="0"/>
              </a:rPr>
              <a:t>Telecom infra,  </a:t>
            </a:r>
            <a:r>
              <a:rPr lang="en-US" sz="1800" b="1" i="0" u="none" strike="noStrike" baseline="0" dirty="0">
                <a:solidFill>
                  <a:schemeClr val="bg1"/>
                </a:solidFill>
                <a:latin typeface="Calibri" panose="020F0502020204030204" pitchFamily="34" charset="0"/>
                <a:cs typeface="Calibri" panose="020F0502020204030204" pitchFamily="34" charset="0"/>
              </a:rPr>
              <a:t>CPE, Routers Signal Boosters etc.</a:t>
            </a:r>
          </a:p>
          <a:p>
            <a:pPr marL="285750" indent="-285750" algn="l">
              <a:buFont typeface="Wingdings" panose="05000000000000000000" pitchFamily="2" charset="2"/>
              <a:buChar char="q"/>
            </a:pPr>
            <a:r>
              <a:rPr lang="en-IN" sz="1800" b="1" i="0" u="none" strike="noStrike" baseline="0" dirty="0">
                <a:solidFill>
                  <a:schemeClr val="bg1"/>
                </a:solidFill>
                <a:latin typeface="Calibri" panose="020F0502020204030204" pitchFamily="34" charset="0"/>
                <a:cs typeface="Calibri" panose="020F0502020204030204" pitchFamily="34" charset="0"/>
              </a:rPr>
              <a:t>Robotic Process Automation &amp; Artificial Intelligence</a:t>
            </a:r>
          </a:p>
          <a:p>
            <a:pPr marL="285750" indent="-285750" algn="l">
              <a:buFont typeface="Wingdings" panose="05000000000000000000" pitchFamily="2" charset="2"/>
              <a:buChar char="q"/>
            </a:pPr>
            <a:r>
              <a:rPr lang="en-IN" sz="1800" b="1" i="0" u="none" strike="noStrike" baseline="0" dirty="0">
                <a:solidFill>
                  <a:schemeClr val="bg1"/>
                </a:solidFill>
                <a:latin typeface="Calibri" panose="020F0502020204030204" pitchFamily="34" charset="0"/>
                <a:cs typeface="Calibri" panose="020F0502020204030204" pitchFamily="34" charset="0"/>
              </a:rPr>
              <a:t>System Integration , Cyber Security Solutions</a:t>
            </a:r>
          </a:p>
          <a:p>
            <a:pPr marL="285750" indent="-285750" algn="l">
              <a:buFont typeface="Wingdings" panose="05000000000000000000" pitchFamily="2" charset="2"/>
              <a:buChar char="q"/>
            </a:pPr>
            <a:r>
              <a:rPr lang="en-US" sz="1800" b="1" i="0" u="none" strike="noStrike" baseline="0" dirty="0">
                <a:solidFill>
                  <a:schemeClr val="bg1"/>
                </a:solidFill>
                <a:latin typeface="Calibri" panose="020F0502020204030204" pitchFamily="34" charset="0"/>
                <a:cs typeface="Calibri" panose="020F0502020204030204" pitchFamily="34" charset="0"/>
              </a:rPr>
              <a:t>Smart Campus and IoT Design &amp; Solutions</a:t>
            </a:r>
          </a:p>
          <a:p>
            <a:pPr marL="285750" indent="-285750" algn="l">
              <a:buFont typeface="Wingdings" panose="05000000000000000000" pitchFamily="2" charset="2"/>
              <a:buChar char="q"/>
            </a:pPr>
            <a:r>
              <a:rPr lang="en-US" sz="1800" b="1" i="0" u="none" strike="noStrike" baseline="0" dirty="0">
                <a:solidFill>
                  <a:schemeClr val="bg1"/>
                </a:solidFill>
                <a:latin typeface="Calibri" panose="020F0502020204030204" pitchFamily="34" charset="0"/>
                <a:cs typeface="Calibri" panose="020F0502020204030204" pitchFamily="34" charset="0"/>
              </a:rPr>
              <a:t>O&amp;M for fixed and Mobile Network</a:t>
            </a:r>
            <a:endParaRPr lang="en-US" sz="1600" b="1" dirty="0">
              <a:solidFill>
                <a:schemeClr val="bg1"/>
              </a:solidFill>
              <a:latin typeface="Calibri" panose="020F0502020204030204" pitchFamily="34" charset="0"/>
              <a:ea typeface="Canva Sans"/>
              <a:cs typeface="Calibri" panose="020F0502020204030204" pitchFamily="34" charset="0"/>
              <a:sym typeface="Canva Sans"/>
            </a:endParaRPr>
          </a:p>
        </p:txBody>
      </p:sp>
      <p:pic>
        <p:nvPicPr>
          <p:cNvPr id="35" name="Picture 34">
            <a:extLst>
              <a:ext uri="{FF2B5EF4-FFF2-40B4-BE49-F238E27FC236}">
                <a16:creationId xmlns:a16="http://schemas.microsoft.com/office/drawing/2014/main" id="{1FBEF49D-FD11-B91B-4600-0C2FAB27D375}"/>
              </a:ext>
            </a:extLst>
          </p:cNvPr>
          <p:cNvPicPr>
            <a:picLocks noChangeAspect="1"/>
          </p:cNvPicPr>
          <p:nvPr/>
        </p:nvPicPr>
        <p:blipFill rotWithShape="1">
          <a:blip r:embed="rId9">
            <a:extLst>
              <a:ext uri="{28A0092B-C50C-407E-A947-70E740481C1C}">
                <a14:useLocalDpi xmlns:a14="http://schemas.microsoft.com/office/drawing/2010/main" val="0"/>
              </a:ext>
            </a:extLst>
          </a:blip>
          <a:srcRect t="9208" b="21881"/>
          <a:stretch/>
        </p:blipFill>
        <p:spPr>
          <a:xfrm>
            <a:off x="18463" y="0"/>
            <a:ext cx="7519573" cy="3136900"/>
          </a:xfrm>
          <a:prstGeom prst="rect">
            <a:avLst/>
          </a:prstGeom>
        </p:spPr>
      </p:pic>
      <p:sp>
        <p:nvSpPr>
          <p:cNvPr id="22" name="Freeform 19"/>
          <p:cNvSpPr/>
          <p:nvPr/>
        </p:nvSpPr>
        <p:spPr>
          <a:xfrm flipH="1">
            <a:off x="349250" y="4356100"/>
            <a:ext cx="990600" cy="304800"/>
          </a:xfrm>
          <a:custGeom>
            <a:avLst/>
            <a:gdLst/>
            <a:ahLst/>
            <a:cxnLst/>
            <a:rect l="l" t="t" r="r" b="b"/>
            <a:pathLst>
              <a:path w="917662" h="255798">
                <a:moveTo>
                  <a:pt x="917661" y="0"/>
                </a:moveTo>
                <a:lnTo>
                  <a:pt x="0" y="0"/>
                </a:lnTo>
                <a:lnTo>
                  <a:pt x="0" y="255798"/>
                </a:lnTo>
                <a:lnTo>
                  <a:pt x="917661" y="255798"/>
                </a:lnTo>
                <a:lnTo>
                  <a:pt x="917661" y="0"/>
                </a:lnTo>
                <a:close/>
              </a:path>
            </a:pathLst>
          </a:custGeom>
          <a:blipFill>
            <a:blip r:embed="rId10">
              <a:extLst>
                <a:ext uri="{96DAC541-7B7A-43D3-8B79-37D633B846F1}">
                  <asvg:svgBlip xmlns:asvg="http://schemas.microsoft.com/office/drawing/2016/SVG/main" xmlns="" r:embed="rId11"/>
                </a:ext>
              </a:extLst>
            </a:blip>
            <a:stretch>
              <a:fillRect/>
            </a:stretch>
          </a:blipFill>
        </p:spPr>
      </p:sp>
    </p:spTree>
    <p:extLst>
      <p:ext uri="{BB962C8B-B14F-4D97-AF65-F5344CB8AC3E}">
        <p14:creationId xmlns:p14="http://schemas.microsoft.com/office/powerpoint/2010/main" val="4212751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566000" y="1605121"/>
            <a:ext cx="10692000" cy="7560000"/>
          </a:xfrm>
          <a:custGeom>
            <a:avLst/>
            <a:gdLst/>
            <a:ahLst/>
            <a:cxnLst/>
            <a:rect l="l" t="t" r="r" b="b"/>
            <a:pathLst>
              <a:path w="10692000" h="7560000">
                <a:moveTo>
                  <a:pt x="0" y="7560000"/>
                </a:moveTo>
                <a:lnTo>
                  <a:pt x="0" y="0"/>
                </a:lnTo>
                <a:lnTo>
                  <a:pt x="10692000" y="0"/>
                </a:lnTo>
                <a:lnTo>
                  <a:pt x="10692000" y="7560000"/>
                </a:lnTo>
                <a:lnTo>
                  <a:pt x="0" y="7560000"/>
                </a:lnTo>
                <a:close/>
              </a:path>
            </a:pathLst>
          </a:custGeom>
          <a:blipFill>
            <a:blip r:embed="rId2"/>
            <a:stretch>
              <a:fillRect t="-3433" b="-3433"/>
            </a:stretch>
          </a:blipFill>
        </p:spPr>
      </p:sp>
      <p:sp>
        <p:nvSpPr>
          <p:cNvPr id="3" name="Freeform 3"/>
          <p:cNvSpPr/>
          <p:nvPr/>
        </p:nvSpPr>
        <p:spPr>
          <a:xfrm flipH="1">
            <a:off x="6292849" y="9455209"/>
            <a:ext cx="1267150" cy="1236791"/>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3" name="TextBox 13"/>
          <p:cNvSpPr txBox="1"/>
          <p:nvPr/>
        </p:nvSpPr>
        <p:spPr>
          <a:xfrm>
            <a:off x="501650" y="2984500"/>
            <a:ext cx="6590236" cy="923330"/>
          </a:xfrm>
          <a:prstGeom prst="rect">
            <a:avLst/>
          </a:prstGeom>
        </p:spPr>
        <p:txBody>
          <a:bodyPr wrap="square" lIns="0" tIns="0" rIns="0" bIns="0" rtlCol="0" anchor="t">
            <a:spAutoFit/>
          </a:bodyPr>
          <a:lstStyle/>
          <a:p>
            <a:pPr algn="just"/>
            <a:r>
              <a:rPr lang="en-GB" sz="1200" dirty="0">
                <a:solidFill>
                  <a:schemeClr val="bg1"/>
                </a:solidFill>
              </a:rPr>
              <a:t>At White Pearls Group (WPG), </a:t>
            </a:r>
            <a:r>
              <a:rPr lang="en-GB" sz="1200" b="1" dirty="0">
                <a:solidFill>
                  <a:schemeClr val="bg1"/>
                </a:solidFill>
              </a:rPr>
              <a:t>Quality Control (QC)</a:t>
            </a:r>
            <a:r>
              <a:rPr lang="en-GB" sz="1200" dirty="0">
                <a:solidFill>
                  <a:schemeClr val="bg1"/>
                </a:solidFill>
              </a:rPr>
              <a:t> and </a:t>
            </a:r>
            <a:r>
              <a:rPr lang="en-GB" sz="1200" b="1" dirty="0">
                <a:solidFill>
                  <a:schemeClr val="bg1"/>
                </a:solidFill>
              </a:rPr>
              <a:t>Quality Assurance (QA)</a:t>
            </a:r>
            <a:r>
              <a:rPr lang="en-GB" sz="1200" dirty="0">
                <a:solidFill>
                  <a:schemeClr val="bg1"/>
                </a:solidFill>
              </a:rPr>
              <a:t> are integral to every project phase, guaranteeing that all products and services meet client specifications and established standards. We implement rigorous inspections, including verification of supplier materials before installation and strict internal controls for on-site execution. Our commitment to quality is upheld by our team of </a:t>
            </a:r>
            <a:r>
              <a:rPr lang="en-GB" sz="1200" b="1" dirty="0">
                <a:solidFill>
                  <a:schemeClr val="bg1"/>
                </a:solidFill>
              </a:rPr>
              <a:t>certified technicians</a:t>
            </a:r>
            <a:r>
              <a:rPr lang="en-GB" sz="1200" dirty="0">
                <a:solidFill>
                  <a:schemeClr val="bg1"/>
                </a:solidFill>
              </a:rPr>
              <a:t>, who also benefit from </a:t>
            </a:r>
            <a:r>
              <a:rPr lang="en-GB" sz="1200" b="1" dirty="0">
                <a:solidFill>
                  <a:schemeClr val="bg1"/>
                </a:solidFill>
              </a:rPr>
              <a:t>regular training</a:t>
            </a:r>
            <a:r>
              <a:rPr lang="en-GB" sz="1200" dirty="0">
                <a:solidFill>
                  <a:schemeClr val="bg1"/>
                </a:solidFill>
              </a:rPr>
              <a:t> as part of WPG's core culture.</a:t>
            </a:r>
            <a:endParaRPr lang="en-US" sz="1200" b="1" dirty="0">
              <a:solidFill>
                <a:schemeClr val="bg1"/>
              </a:solidFill>
              <a:latin typeface="Canva Sans"/>
              <a:ea typeface="Canva Sans"/>
              <a:cs typeface="Canva Sans"/>
              <a:sym typeface="Canva Sans"/>
            </a:endParaRPr>
          </a:p>
        </p:txBody>
      </p:sp>
      <p:sp>
        <p:nvSpPr>
          <p:cNvPr id="41" name="object 10">
            <a:extLst>
              <a:ext uri="{FF2B5EF4-FFF2-40B4-BE49-F238E27FC236}">
                <a16:creationId xmlns:a16="http://schemas.microsoft.com/office/drawing/2014/main" id="{78AA5D6E-5B75-A1A2-3134-4619432E7DDD}"/>
              </a:ext>
            </a:extLst>
          </p:cNvPr>
          <p:cNvSpPr txBox="1"/>
          <p:nvPr/>
        </p:nvSpPr>
        <p:spPr>
          <a:xfrm>
            <a:off x="577850" y="5727700"/>
            <a:ext cx="7708755" cy="4399328"/>
          </a:xfrm>
          <a:prstGeom prst="rect">
            <a:avLst/>
          </a:prstGeom>
        </p:spPr>
        <p:txBody>
          <a:bodyPr vert="horz" wrap="square" lIns="0" tIns="11730" rIns="0" bIns="0" rtlCol="0">
            <a:spAutoFit/>
          </a:bodyPr>
          <a:lstStyle/>
          <a:p>
            <a:pPr marL="183797" indent="-171450">
              <a:spcBef>
                <a:spcPts val="1225"/>
              </a:spcBef>
              <a:buFont typeface="Wingdings" panose="05000000000000000000" pitchFamily="2" charset="2"/>
              <a:buChar char="q"/>
            </a:pPr>
            <a:r>
              <a:rPr sz="1200" b="1" dirty="0">
                <a:solidFill>
                  <a:schemeClr val="bg1"/>
                </a:solidFill>
                <a:latin typeface="Calibri"/>
                <a:cs typeface="Calibri"/>
              </a:rPr>
              <a:t>Wireless</a:t>
            </a:r>
            <a:r>
              <a:rPr sz="1200" b="1" spc="-19" dirty="0">
                <a:solidFill>
                  <a:schemeClr val="bg1"/>
                </a:solidFill>
                <a:latin typeface="Calibri"/>
                <a:cs typeface="Calibri"/>
              </a:rPr>
              <a:t> </a:t>
            </a:r>
            <a:r>
              <a:rPr sz="1200" b="1" dirty="0">
                <a:solidFill>
                  <a:schemeClr val="bg1"/>
                </a:solidFill>
                <a:latin typeface="Calibri"/>
                <a:cs typeface="Calibri"/>
              </a:rPr>
              <a:t>and</a:t>
            </a:r>
            <a:r>
              <a:rPr sz="1200" b="1" spc="-10" dirty="0">
                <a:solidFill>
                  <a:schemeClr val="bg1"/>
                </a:solidFill>
                <a:latin typeface="Calibri"/>
                <a:cs typeface="Calibri"/>
              </a:rPr>
              <a:t> </a:t>
            </a:r>
            <a:r>
              <a:rPr sz="1200" b="1" dirty="0">
                <a:solidFill>
                  <a:schemeClr val="bg1"/>
                </a:solidFill>
                <a:latin typeface="Calibri"/>
                <a:cs typeface="Calibri"/>
              </a:rPr>
              <a:t>fixed</a:t>
            </a:r>
            <a:r>
              <a:rPr sz="1200" b="1" spc="-5" dirty="0">
                <a:solidFill>
                  <a:schemeClr val="bg1"/>
                </a:solidFill>
                <a:latin typeface="Calibri"/>
                <a:cs typeface="Calibri"/>
              </a:rPr>
              <a:t> </a:t>
            </a:r>
            <a:r>
              <a:rPr sz="1200" b="1" dirty="0">
                <a:solidFill>
                  <a:schemeClr val="bg1"/>
                </a:solidFill>
                <a:latin typeface="Calibri"/>
                <a:cs typeface="Calibri"/>
              </a:rPr>
              <a:t>network</a:t>
            </a:r>
            <a:r>
              <a:rPr sz="1200" b="1" spc="-10" dirty="0">
                <a:solidFill>
                  <a:schemeClr val="bg1"/>
                </a:solidFill>
                <a:latin typeface="Calibri"/>
                <a:cs typeface="Calibri"/>
              </a:rPr>
              <a:t> installation</a:t>
            </a:r>
            <a:r>
              <a:rPr sz="1200" b="1" spc="-5" dirty="0">
                <a:solidFill>
                  <a:schemeClr val="bg1"/>
                </a:solidFill>
                <a:latin typeface="Calibri"/>
                <a:cs typeface="Calibri"/>
              </a:rPr>
              <a:t> </a:t>
            </a:r>
            <a:r>
              <a:rPr sz="1200" b="1" spc="-10" dirty="0">
                <a:solidFill>
                  <a:schemeClr val="bg1"/>
                </a:solidFill>
                <a:latin typeface="Calibri"/>
                <a:cs typeface="Calibri"/>
              </a:rPr>
              <a:t>services.</a:t>
            </a:r>
            <a:endParaRPr sz="1200" b="1" dirty="0">
              <a:solidFill>
                <a:schemeClr val="bg1"/>
              </a:solidFill>
              <a:latin typeface="Calibri"/>
              <a:cs typeface="Calibri"/>
            </a:endParaRPr>
          </a:p>
          <a:p>
            <a:pPr marL="183797" marR="1576087" indent="-171450">
              <a:lnSpc>
                <a:spcPct val="185000"/>
              </a:lnSpc>
              <a:buFont typeface="Wingdings" panose="05000000000000000000" pitchFamily="2" charset="2"/>
              <a:buChar char="q"/>
            </a:pPr>
            <a:r>
              <a:rPr sz="1200" b="1" dirty="0">
                <a:solidFill>
                  <a:schemeClr val="bg1"/>
                </a:solidFill>
                <a:latin typeface="Calibri"/>
                <a:cs typeface="Calibri"/>
              </a:rPr>
              <a:t>Telecom</a:t>
            </a:r>
            <a:r>
              <a:rPr sz="1200" b="1" spc="-10" dirty="0">
                <a:solidFill>
                  <a:schemeClr val="bg1"/>
                </a:solidFill>
                <a:latin typeface="Calibri"/>
                <a:cs typeface="Calibri"/>
              </a:rPr>
              <a:t> </a:t>
            </a:r>
            <a:r>
              <a:rPr sz="1200" b="1" dirty="0">
                <a:solidFill>
                  <a:schemeClr val="bg1"/>
                </a:solidFill>
                <a:latin typeface="Calibri"/>
                <a:cs typeface="Calibri"/>
              </a:rPr>
              <a:t>Towers</a:t>
            </a:r>
            <a:r>
              <a:rPr sz="1200" b="1" spc="-15" dirty="0">
                <a:solidFill>
                  <a:schemeClr val="bg1"/>
                </a:solidFill>
                <a:latin typeface="Calibri"/>
                <a:cs typeface="Calibri"/>
              </a:rPr>
              <a:t> </a:t>
            </a:r>
            <a:r>
              <a:rPr sz="1200" b="1" dirty="0">
                <a:solidFill>
                  <a:schemeClr val="bg1"/>
                </a:solidFill>
                <a:latin typeface="Calibri"/>
                <a:cs typeface="Calibri"/>
              </a:rPr>
              <a:t>&amp;</a:t>
            </a:r>
            <a:r>
              <a:rPr sz="1200" b="1" spc="-19" dirty="0">
                <a:solidFill>
                  <a:schemeClr val="bg1"/>
                </a:solidFill>
                <a:latin typeface="Calibri"/>
                <a:cs typeface="Calibri"/>
              </a:rPr>
              <a:t> </a:t>
            </a:r>
            <a:r>
              <a:rPr sz="1200" b="1" dirty="0">
                <a:solidFill>
                  <a:schemeClr val="bg1"/>
                </a:solidFill>
                <a:latin typeface="Calibri"/>
                <a:cs typeface="Calibri"/>
              </a:rPr>
              <a:t>Sites </a:t>
            </a:r>
            <a:r>
              <a:rPr sz="1200" b="1" spc="-10" dirty="0">
                <a:solidFill>
                  <a:schemeClr val="bg1"/>
                </a:solidFill>
                <a:latin typeface="Calibri"/>
                <a:cs typeface="Calibri"/>
              </a:rPr>
              <a:t>Solutions,</a:t>
            </a:r>
            <a:r>
              <a:rPr sz="1200" b="1" spc="-19" dirty="0">
                <a:solidFill>
                  <a:schemeClr val="bg1"/>
                </a:solidFill>
                <a:latin typeface="Calibri"/>
                <a:cs typeface="Calibri"/>
              </a:rPr>
              <a:t> </a:t>
            </a:r>
            <a:r>
              <a:rPr sz="1200" b="1" dirty="0">
                <a:solidFill>
                  <a:schemeClr val="bg1"/>
                </a:solidFill>
                <a:latin typeface="Calibri"/>
                <a:cs typeface="Calibri"/>
              </a:rPr>
              <a:t>Civil</a:t>
            </a:r>
            <a:r>
              <a:rPr sz="1200" b="1" spc="-19" dirty="0">
                <a:solidFill>
                  <a:schemeClr val="bg1"/>
                </a:solidFill>
                <a:latin typeface="Calibri"/>
                <a:cs typeface="Calibri"/>
              </a:rPr>
              <a:t> </a:t>
            </a:r>
            <a:r>
              <a:rPr sz="1200" b="1" dirty="0">
                <a:solidFill>
                  <a:schemeClr val="bg1"/>
                </a:solidFill>
                <a:latin typeface="Calibri"/>
                <a:cs typeface="Calibri"/>
              </a:rPr>
              <a:t>Works</a:t>
            </a:r>
            <a:r>
              <a:rPr sz="1200" b="1" spc="-10" dirty="0">
                <a:solidFill>
                  <a:schemeClr val="bg1"/>
                </a:solidFill>
                <a:latin typeface="Calibri"/>
                <a:cs typeface="Calibri"/>
              </a:rPr>
              <a:t> including</a:t>
            </a:r>
            <a:r>
              <a:rPr sz="1200" b="1" spc="-19" dirty="0">
                <a:solidFill>
                  <a:schemeClr val="bg1"/>
                </a:solidFill>
                <a:latin typeface="Calibri"/>
                <a:cs typeface="Calibri"/>
              </a:rPr>
              <a:t> </a:t>
            </a:r>
            <a:r>
              <a:rPr sz="1200" b="1" dirty="0">
                <a:solidFill>
                  <a:schemeClr val="bg1"/>
                </a:solidFill>
                <a:latin typeface="Calibri"/>
                <a:cs typeface="Calibri"/>
              </a:rPr>
              <a:t>Tower</a:t>
            </a:r>
            <a:r>
              <a:rPr sz="1200" b="1" spc="-10" dirty="0">
                <a:solidFill>
                  <a:schemeClr val="bg1"/>
                </a:solidFill>
                <a:latin typeface="Calibri"/>
                <a:cs typeface="Calibri"/>
              </a:rPr>
              <a:t> </a:t>
            </a:r>
            <a:r>
              <a:rPr sz="1200" b="1" dirty="0">
                <a:solidFill>
                  <a:schemeClr val="bg1"/>
                </a:solidFill>
                <a:latin typeface="Calibri"/>
                <a:cs typeface="Calibri"/>
              </a:rPr>
              <a:t>Fabrication</a:t>
            </a:r>
            <a:r>
              <a:rPr sz="1200" b="1" spc="-5" dirty="0">
                <a:solidFill>
                  <a:schemeClr val="bg1"/>
                </a:solidFill>
                <a:latin typeface="Calibri"/>
                <a:cs typeface="Calibri"/>
              </a:rPr>
              <a:t> </a:t>
            </a:r>
            <a:r>
              <a:rPr sz="1200" b="1" dirty="0">
                <a:solidFill>
                  <a:schemeClr val="bg1"/>
                </a:solidFill>
                <a:latin typeface="Calibri"/>
                <a:cs typeface="Calibri"/>
              </a:rPr>
              <a:t>for</a:t>
            </a:r>
            <a:r>
              <a:rPr lang="en-IN" sz="1200" b="1" spc="-10" dirty="0">
                <a:solidFill>
                  <a:schemeClr val="bg1"/>
                </a:solidFill>
                <a:latin typeface="Calibri"/>
                <a:cs typeface="Calibri"/>
              </a:rPr>
              <a:t> </a:t>
            </a:r>
            <a:r>
              <a:rPr sz="1200" b="1" dirty="0">
                <a:solidFill>
                  <a:schemeClr val="bg1"/>
                </a:solidFill>
                <a:latin typeface="Calibri"/>
                <a:cs typeface="Calibri"/>
              </a:rPr>
              <a:t>telecom</a:t>
            </a:r>
            <a:r>
              <a:rPr sz="1200" b="1" spc="39" dirty="0">
                <a:solidFill>
                  <a:schemeClr val="bg1"/>
                </a:solidFill>
                <a:latin typeface="Calibri"/>
                <a:cs typeface="Calibri"/>
              </a:rPr>
              <a:t> </a:t>
            </a:r>
            <a:r>
              <a:rPr sz="1200" b="1" spc="-10" dirty="0">
                <a:solidFill>
                  <a:schemeClr val="bg1"/>
                </a:solidFill>
                <a:latin typeface="Calibri"/>
                <a:cs typeface="Calibri"/>
              </a:rPr>
              <a:t>sites. </a:t>
            </a:r>
            <a:endParaRPr lang="en-IN" sz="1200" b="1" spc="-10" dirty="0">
              <a:solidFill>
                <a:schemeClr val="bg1"/>
              </a:solidFill>
              <a:latin typeface="Calibri"/>
              <a:cs typeface="Calibri"/>
            </a:endParaRPr>
          </a:p>
          <a:p>
            <a:pPr marL="183797" marR="1576087" indent="-171450">
              <a:lnSpc>
                <a:spcPct val="185000"/>
              </a:lnSpc>
              <a:buFont typeface="Wingdings" panose="05000000000000000000" pitchFamily="2" charset="2"/>
              <a:buChar char="q"/>
            </a:pPr>
            <a:r>
              <a:rPr sz="1200" b="1" dirty="0">
                <a:solidFill>
                  <a:schemeClr val="bg1"/>
                </a:solidFill>
                <a:latin typeface="Calibri"/>
                <a:cs typeface="Calibri"/>
              </a:rPr>
              <a:t>RF</a:t>
            </a:r>
            <a:r>
              <a:rPr sz="1200" b="1" spc="-24" dirty="0">
                <a:solidFill>
                  <a:schemeClr val="bg1"/>
                </a:solidFill>
                <a:latin typeface="Calibri"/>
                <a:cs typeface="Calibri"/>
              </a:rPr>
              <a:t> </a:t>
            </a:r>
            <a:r>
              <a:rPr sz="1200" b="1" dirty="0">
                <a:solidFill>
                  <a:schemeClr val="bg1"/>
                </a:solidFill>
                <a:latin typeface="Calibri"/>
                <a:cs typeface="Calibri"/>
              </a:rPr>
              <a:t>Drive</a:t>
            </a:r>
            <a:r>
              <a:rPr sz="1200" b="1" spc="-19" dirty="0">
                <a:solidFill>
                  <a:schemeClr val="bg1"/>
                </a:solidFill>
                <a:latin typeface="Calibri"/>
                <a:cs typeface="Calibri"/>
              </a:rPr>
              <a:t> </a:t>
            </a:r>
            <a:r>
              <a:rPr sz="1200" b="1" dirty="0">
                <a:solidFill>
                  <a:schemeClr val="bg1"/>
                </a:solidFill>
                <a:latin typeface="Calibri"/>
                <a:cs typeface="Calibri"/>
              </a:rPr>
              <a:t>testing.</a:t>
            </a:r>
            <a:r>
              <a:rPr sz="1200" b="1" spc="185" dirty="0">
                <a:solidFill>
                  <a:schemeClr val="bg1"/>
                </a:solidFill>
                <a:latin typeface="Calibri"/>
                <a:cs typeface="Calibri"/>
              </a:rPr>
              <a:t> </a:t>
            </a:r>
            <a:r>
              <a:rPr sz="1200" b="1" spc="-10" dirty="0">
                <a:solidFill>
                  <a:schemeClr val="bg1"/>
                </a:solidFill>
                <a:latin typeface="Calibri"/>
                <a:cs typeface="Calibri"/>
              </a:rPr>
              <a:t>In-</a:t>
            </a:r>
            <a:r>
              <a:rPr sz="1200" b="1" dirty="0">
                <a:solidFill>
                  <a:schemeClr val="bg1"/>
                </a:solidFill>
                <a:latin typeface="Calibri"/>
                <a:cs typeface="Calibri"/>
              </a:rPr>
              <a:t>building</a:t>
            </a:r>
            <a:r>
              <a:rPr sz="1200" b="1" spc="-15" dirty="0">
                <a:solidFill>
                  <a:schemeClr val="bg1"/>
                </a:solidFill>
                <a:latin typeface="Calibri"/>
                <a:cs typeface="Calibri"/>
              </a:rPr>
              <a:t> </a:t>
            </a:r>
            <a:r>
              <a:rPr sz="1200" b="1" dirty="0">
                <a:solidFill>
                  <a:schemeClr val="bg1"/>
                </a:solidFill>
                <a:latin typeface="Calibri"/>
                <a:cs typeface="Calibri"/>
              </a:rPr>
              <a:t>solution</a:t>
            </a:r>
            <a:r>
              <a:rPr sz="1200" b="1" spc="-19" dirty="0">
                <a:solidFill>
                  <a:schemeClr val="bg1"/>
                </a:solidFill>
                <a:latin typeface="Calibri"/>
                <a:cs typeface="Calibri"/>
              </a:rPr>
              <a:t> </a:t>
            </a:r>
            <a:r>
              <a:rPr sz="1200" b="1" dirty="0">
                <a:solidFill>
                  <a:schemeClr val="bg1"/>
                </a:solidFill>
                <a:latin typeface="Calibri"/>
                <a:cs typeface="Calibri"/>
              </a:rPr>
              <a:t>DAS</a:t>
            </a:r>
            <a:r>
              <a:rPr sz="1200" b="1" spc="-10" dirty="0">
                <a:solidFill>
                  <a:schemeClr val="bg1"/>
                </a:solidFill>
                <a:latin typeface="Calibri"/>
                <a:cs typeface="Calibri"/>
              </a:rPr>
              <a:t> </a:t>
            </a:r>
            <a:r>
              <a:rPr sz="1200" b="1" dirty="0">
                <a:solidFill>
                  <a:schemeClr val="bg1"/>
                </a:solidFill>
                <a:latin typeface="Calibri"/>
                <a:cs typeface="Calibri"/>
              </a:rPr>
              <a:t>Design</a:t>
            </a:r>
            <a:r>
              <a:rPr sz="1200" b="1" spc="-19" dirty="0">
                <a:solidFill>
                  <a:schemeClr val="bg1"/>
                </a:solidFill>
                <a:latin typeface="Calibri"/>
                <a:cs typeface="Calibri"/>
              </a:rPr>
              <a:t> </a:t>
            </a:r>
            <a:r>
              <a:rPr sz="1200" b="1" dirty="0">
                <a:solidFill>
                  <a:schemeClr val="bg1"/>
                </a:solidFill>
                <a:latin typeface="Calibri"/>
                <a:cs typeface="Calibri"/>
              </a:rPr>
              <a:t>and</a:t>
            </a:r>
            <a:r>
              <a:rPr sz="1200" b="1" spc="-15" dirty="0">
                <a:solidFill>
                  <a:schemeClr val="bg1"/>
                </a:solidFill>
                <a:latin typeface="Calibri"/>
                <a:cs typeface="Calibri"/>
              </a:rPr>
              <a:t> </a:t>
            </a:r>
            <a:r>
              <a:rPr sz="1200" b="1" spc="-10" dirty="0">
                <a:solidFill>
                  <a:schemeClr val="bg1"/>
                </a:solidFill>
                <a:latin typeface="Calibri"/>
                <a:cs typeface="Calibri"/>
              </a:rPr>
              <a:t>installation.</a:t>
            </a:r>
            <a:endParaRPr sz="1200" b="1" dirty="0">
              <a:solidFill>
                <a:schemeClr val="bg1"/>
              </a:solidFill>
              <a:latin typeface="Calibri"/>
              <a:cs typeface="Calibri"/>
            </a:endParaRPr>
          </a:p>
          <a:p>
            <a:pPr marL="183797" indent="-171450">
              <a:spcBef>
                <a:spcPts val="1001"/>
              </a:spcBef>
              <a:buFont typeface="Wingdings" panose="05000000000000000000" pitchFamily="2" charset="2"/>
              <a:buChar char="q"/>
            </a:pPr>
            <a:r>
              <a:rPr sz="1200" b="1" dirty="0">
                <a:solidFill>
                  <a:schemeClr val="bg1"/>
                </a:solidFill>
                <a:latin typeface="Calibri"/>
                <a:cs typeface="Calibri"/>
              </a:rPr>
              <a:t>Structure</a:t>
            </a:r>
            <a:r>
              <a:rPr sz="1200" b="1" spc="-39" dirty="0">
                <a:solidFill>
                  <a:schemeClr val="bg1"/>
                </a:solidFill>
                <a:latin typeface="Calibri"/>
                <a:cs typeface="Calibri"/>
              </a:rPr>
              <a:t> </a:t>
            </a:r>
            <a:r>
              <a:rPr sz="1200" b="1" dirty="0">
                <a:solidFill>
                  <a:schemeClr val="bg1"/>
                </a:solidFill>
                <a:latin typeface="Calibri"/>
                <a:cs typeface="Calibri"/>
              </a:rPr>
              <a:t>cabling,</a:t>
            </a:r>
            <a:r>
              <a:rPr sz="1200" b="1" spc="-19" dirty="0">
                <a:solidFill>
                  <a:schemeClr val="bg1"/>
                </a:solidFill>
                <a:latin typeface="Calibri"/>
                <a:cs typeface="Calibri"/>
              </a:rPr>
              <a:t> </a:t>
            </a:r>
            <a:r>
              <a:rPr sz="1200" b="1" dirty="0">
                <a:solidFill>
                  <a:schemeClr val="bg1"/>
                </a:solidFill>
                <a:latin typeface="Calibri"/>
                <a:cs typeface="Calibri"/>
              </a:rPr>
              <a:t>WiFi</a:t>
            </a:r>
            <a:r>
              <a:rPr sz="1200" b="1" spc="-19" dirty="0">
                <a:solidFill>
                  <a:schemeClr val="bg1"/>
                </a:solidFill>
                <a:latin typeface="Calibri"/>
                <a:cs typeface="Calibri"/>
              </a:rPr>
              <a:t> </a:t>
            </a:r>
            <a:r>
              <a:rPr sz="1200" b="1" dirty="0">
                <a:solidFill>
                  <a:schemeClr val="bg1"/>
                </a:solidFill>
                <a:latin typeface="Calibri"/>
                <a:cs typeface="Calibri"/>
              </a:rPr>
              <a:t>APs</a:t>
            </a:r>
            <a:r>
              <a:rPr sz="1200" b="1" spc="-34" dirty="0">
                <a:solidFill>
                  <a:schemeClr val="bg1"/>
                </a:solidFill>
                <a:latin typeface="Calibri"/>
                <a:cs typeface="Calibri"/>
              </a:rPr>
              <a:t> </a:t>
            </a:r>
            <a:r>
              <a:rPr sz="1200" b="1" dirty="0">
                <a:solidFill>
                  <a:schemeClr val="bg1"/>
                </a:solidFill>
                <a:latin typeface="Calibri"/>
                <a:cs typeface="Calibri"/>
              </a:rPr>
              <a:t>and</a:t>
            </a:r>
            <a:r>
              <a:rPr sz="1200" b="1" spc="-24" dirty="0">
                <a:solidFill>
                  <a:schemeClr val="bg1"/>
                </a:solidFill>
                <a:latin typeface="Calibri"/>
                <a:cs typeface="Calibri"/>
              </a:rPr>
              <a:t> </a:t>
            </a:r>
            <a:r>
              <a:rPr sz="1200" b="1" dirty="0">
                <a:solidFill>
                  <a:schemeClr val="bg1"/>
                </a:solidFill>
                <a:latin typeface="Calibri"/>
                <a:cs typeface="Calibri"/>
              </a:rPr>
              <a:t>FIBER</a:t>
            </a:r>
            <a:r>
              <a:rPr sz="1200" b="1" spc="-29" dirty="0">
                <a:solidFill>
                  <a:schemeClr val="bg1"/>
                </a:solidFill>
                <a:latin typeface="Calibri"/>
                <a:cs typeface="Calibri"/>
              </a:rPr>
              <a:t> </a:t>
            </a:r>
            <a:r>
              <a:rPr sz="1200" b="1" dirty="0">
                <a:solidFill>
                  <a:schemeClr val="bg1"/>
                </a:solidFill>
                <a:latin typeface="Calibri"/>
                <a:cs typeface="Calibri"/>
              </a:rPr>
              <a:t>optic</a:t>
            </a:r>
            <a:r>
              <a:rPr sz="1200" b="1" spc="-24" dirty="0">
                <a:solidFill>
                  <a:schemeClr val="bg1"/>
                </a:solidFill>
                <a:latin typeface="Calibri"/>
                <a:cs typeface="Calibri"/>
              </a:rPr>
              <a:t> </a:t>
            </a:r>
            <a:r>
              <a:rPr sz="1200" b="1" spc="-10" dirty="0">
                <a:solidFill>
                  <a:schemeClr val="bg1"/>
                </a:solidFill>
                <a:latin typeface="Calibri"/>
                <a:cs typeface="Calibri"/>
              </a:rPr>
              <a:t>works.</a:t>
            </a:r>
            <a:endParaRPr sz="1200" b="1" dirty="0">
              <a:solidFill>
                <a:schemeClr val="bg1"/>
              </a:solidFill>
              <a:latin typeface="Calibri"/>
              <a:cs typeface="Calibri"/>
            </a:endParaRPr>
          </a:p>
          <a:p>
            <a:pPr marL="183797" marR="4939" indent="-171450">
              <a:lnSpc>
                <a:spcPct val="102000"/>
              </a:lnSpc>
              <a:spcBef>
                <a:spcPts val="962"/>
              </a:spcBef>
              <a:buFont typeface="Wingdings" panose="05000000000000000000" pitchFamily="2" charset="2"/>
              <a:buChar char="q"/>
            </a:pPr>
            <a:r>
              <a:rPr sz="1200" b="1" dirty="0" smtClean="0">
                <a:solidFill>
                  <a:schemeClr val="bg1"/>
                </a:solidFill>
                <a:latin typeface="Calibri"/>
                <a:cs typeface="Calibri"/>
              </a:rPr>
              <a:t>Consultation– NOC</a:t>
            </a:r>
            <a:r>
              <a:rPr sz="1200" b="1" spc="15" dirty="0" smtClean="0">
                <a:solidFill>
                  <a:schemeClr val="bg1"/>
                </a:solidFill>
                <a:latin typeface="Calibri"/>
                <a:cs typeface="Calibri"/>
              </a:rPr>
              <a:t> </a:t>
            </a:r>
            <a:r>
              <a:rPr sz="1200" b="1" dirty="0">
                <a:solidFill>
                  <a:schemeClr val="bg1"/>
                </a:solidFill>
                <a:latin typeface="Calibri"/>
                <a:cs typeface="Calibri"/>
              </a:rPr>
              <a:t>digitalization,</a:t>
            </a:r>
            <a:r>
              <a:rPr sz="1200" b="1" spc="15" dirty="0">
                <a:solidFill>
                  <a:schemeClr val="bg1"/>
                </a:solidFill>
                <a:latin typeface="Calibri"/>
                <a:cs typeface="Calibri"/>
              </a:rPr>
              <a:t> </a:t>
            </a:r>
            <a:r>
              <a:rPr sz="1200" b="1" dirty="0">
                <a:solidFill>
                  <a:schemeClr val="bg1"/>
                </a:solidFill>
                <a:latin typeface="Calibri"/>
                <a:cs typeface="Calibri"/>
              </a:rPr>
              <a:t>Field</a:t>
            </a:r>
            <a:r>
              <a:rPr sz="1200" b="1" spc="19" dirty="0">
                <a:solidFill>
                  <a:schemeClr val="bg1"/>
                </a:solidFill>
                <a:latin typeface="Calibri"/>
                <a:cs typeface="Calibri"/>
              </a:rPr>
              <a:t> </a:t>
            </a:r>
            <a:r>
              <a:rPr sz="1200" b="1" dirty="0">
                <a:solidFill>
                  <a:schemeClr val="bg1"/>
                </a:solidFill>
                <a:latin typeface="Calibri"/>
                <a:cs typeface="Calibri"/>
              </a:rPr>
              <a:t>Sales,</a:t>
            </a:r>
            <a:r>
              <a:rPr sz="1200" b="1" spc="10" dirty="0">
                <a:solidFill>
                  <a:schemeClr val="bg1"/>
                </a:solidFill>
                <a:latin typeface="Calibri"/>
                <a:cs typeface="Calibri"/>
              </a:rPr>
              <a:t> </a:t>
            </a:r>
            <a:r>
              <a:rPr sz="1200" b="1" dirty="0">
                <a:solidFill>
                  <a:schemeClr val="bg1"/>
                </a:solidFill>
                <a:latin typeface="Calibri"/>
                <a:cs typeface="Calibri"/>
              </a:rPr>
              <a:t>Service</a:t>
            </a:r>
            <a:r>
              <a:rPr sz="1200" b="1" spc="19" dirty="0">
                <a:solidFill>
                  <a:schemeClr val="bg1"/>
                </a:solidFill>
                <a:latin typeface="Calibri"/>
                <a:cs typeface="Calibri"/>
              </a:rPr>
              <a:t> </a:t>
            </a:r>
            <a:r>
              <a:rPr sz="1200" b="1" dirty="0">
                <a:solidFill>
                  <a:schemeClr val="bg1"/>
                </a:solidFill>
                <a:latin typeface="Calibri"/>
                <a:cs typeface="Calibri"/>
              </a:rPr>
              <a:t>and</a:t>
            </a:r>
            <a:r>
              <a:rPr sz="1200" b="1" spc="19" dirty="0">
                <a:solidFill>
                  <a:schemeClr val="bg1"/>
                </a:solidFill>
                <a:latin typeface="Calibri"/>
                <a:cs typeface="Calibri"/>
              </a:rPr>
              <a:t> </a:t>
            </a:r>
            <a:r>
              <a:rPr sz="1200" b="1" dirty="0">
                <a:solidFill>
                  <a:schemeClr val="bg1"/>
                </a:solidFill>
                <a:latin typeface="Calibri"/>
                <a:cs typeface="Calibri"/>
              </a:rPr>
              <a:t>Workforce</a:t>
            </a:r>
            <a:r>
              <a:rPr sz="1200" b="1" spc="19" dirty="0">
                <a:solidFill>
                  <a:schemeClr val="bg1"/>
                </a:solidFill>
                <a:latin typeface="Calibri"/>
                <a:cs typeface="Calibri"/>
              </a:rPr>
              <a:t> </a:t>
            </a:r>
            <a:r>
              <a:rPr sz="1200" b="1" dirty="0">
                <a:solidFill>
                  <a:schemeClr val="bg1"/>
                </a:solidFill>
                <a:latin typeface="Calibri"/>
                <a:cs typeface="Calibri"/>
              </a:rPr>
              <a:t>Management,</a:t>
            </a:r>
            <a:r>
              <a:rPr sz="1200" b="1" spc="15" dirty="0">
                <a:solidFill>
                  <a:schemeClr val="bg1"/>
                </a:solidFill>
                <a:latin typeface="Calibri"/>
                <a:cs typeface="Calibri"/>
              </a:rPr>
              <a:t> </a:t>
            </a:r>
            <a:r>
              <a:rPr sz="1200" b="1" dirty="0">
                <a:solidFill>
                  <a:schemeClr val="bg1"/>
                </a:solidFill>
                <a:latin typeface="Calibri"/>
                <a:cs typeface="Calibri"/>
              </a:rPr>
              <a:t>Radio</a:t>
            </a:r>
            <a:r>
              <a:rPr sz="1200" b="1" spc="19" dirty="0">
                <a:solidFill>
                  <a:schemeClr val="bg1"/>
                </a:solidFill>
                <a:latin typeface="Calibri"/>
                <a:cs typeface="Calibri"/>
              </a:rPr>
              <a:t> </a:t>
            </a:r>
            <a:r>
              <a:rPr sz="1200" b="1" dirty="0">
                <a:solidFill>
                  <a:schemeClr val="bg1"/>
                </a:solidFill>
                <a:latin typeface="Calibri"/>
                <a:cs typeface="Calibri"/>
              </a:rPr>
              <a:t>Planning</a:t>
            </a:r>
            <a:r>
              <a:rPr sz="1200" b="1" spc="10" dirty="0">
                <a:solidFill>
                  <a:schemeClr val="bg1"/>
                </a:solidFill>
                <a:latin typeface="Calibri"/>
                <a:cs typeface="Calibri"/>
              </a:rPr>
              <a:t> </a:t>
            </a:r>
            <a:r>
              <a:rPr sz="1200" b="1" spc="19" dirty="0" smtClean="0">
                <a:solidFill>
                  <a:schemeClr val="bg1"/>
                </a:solidFill>
                <a:latin typeface="Calibri"/>
                <a:cs typeface="Calibri"/>
              </a:rPr>
              <a:t> </a:t>
            </a:r>
            <a:endParaRPr lang="en-IN" sz="1200" b="1" spc="19" dirty="0">
              <a:solidFill>
                <a:schemeClr val="bg1"/>
              </a:solidFill>
              <a:latin typeface="Calibri"/>
              <a:cs typeface="Calibri"/>
            </a:endParaRPr>
          </a:p>
          <a:p>
            <a:pPr marL="183797" marR="4939" indent="-171450">
              <a:lnSpc>
                <a:spcPct val="102000"/>
              </a:lnSpc>
              <a:spcBef>
                <a:spcPts val="962"/>
              </a:spcBef>
              <a:buFont typeface="Wingdings" panose="05000000000000000000" pitchFamily="2" charset="2"/>
              <a:buChar char="q"/>
            </a:pPr>
            <a:r>
              <a:rPr sz="1200" b="1" spc="-19" dirty="0">
                <a:solidFill>
                  <a:schemeClr val="bg1"/>
                </a:solidFill>
                <a:latin typeface="Calibri"/>
                <a:cs typeface="Calibri"/>
              </a:rPr>
              <a:t>Data </a:t>
            </a:r>
            <a:r>
              <a:rPr sz="1200" b="1" spc="-10" dirty="0" smtClean="0">
                <a:solidFill>
                  <a:schemeClr val="bg1"/>
                </a:solidFill>
                <a:latin typeface="Calibri"/>
                <a:cs typeface="Calibri"/>
              </a:rPr>
              <a:t>Center's</a:t>
            </a:r>
            <a:r>
              <a:rPr lang="en-US" sz="1200" b="1" spc="-10" dirty="0" smtClean="0">
                <a:solidFill>
                  <a:schemeClr val="bg1"/>
                </a:solidFill>
                <a:latin typeface="Calibri"/>
                <a:cs typeface="Calibri"/>
              </a:rPr>
              <a:t> – Access Control, Monitoring and supply &amp; installation services.</a:t>
            </a:r>
            <a:endParaRPr sz="1200" b="1" dirty="0">
              <a:solidFill>
                <a:schemeClr val="bg1"/>
              </a:solidFill>
              <a:latin typeface="Calibri"/>
              <a:cs typeface="Calibri"/>
            </a:endParaRPr>
          </a:p>
          <a:p>
            <a:pPr marL="183797" indent="-171450">
              <a:spcBef>
                <a:spcPts val="992"/>
              </a:spcBef>
              <a:buFont typeface="Wingdings" panose="05000000000000000000" pitchFamily="2" charset="2"/>
              <a:buChar char="q"/>
            </a:pPr>
            <a:r>
              <a:rPr sz="1200" b="1" dirty="0">
                <a:solidFill>
                  <a:schemeClr val="bg1"/>
                </a:solidFill>
                <a:latin typeface="Calibri"/>
                <a:cs typeface="Calibri"/>
              </a:rPr>
              <a:t>Design</a:t>
            </a:r>
            <a:r>
              <a:rPr sz="1200" b="1" spc="-29" dirty="0">
                <a:solidFill>
                  <a:schemeClr val="bg1"/>
                </a:solidFill>
                <a:latin typeface="Calibri"/>
                <a:cs typeface="Calibri"/>
              </a:rPr>
              <a:t> </a:t>
            </a:r>
            <a:r>
              <a:rPr sz="1200" b="1" dirty="0">
                <a:solidFill>
                  <a:schemeClr val="bg1"/>
                </a:solidFill>
                <a:latin typeface="Calibri"/>
                <a:cs typeface="Calibri"/>
              </a:rPr>
              <a:t>and</a:t>
            </a:r>
            <a:r>
              <a:rPr sz="1200" b="1" spc="-24" dirty="0">
                <a:solidFill>
                  <a:schemeClr val="bg1"/>
                </a:solidFill>
                <a:latin typeface="Calibri"/>
                <a:cs typeface="Calibri"/>
              </a:rPr>
              <a:t> </a:t>
            </a:r>
            <a:r>
              <a:rPr sz="1200" b="1" dirty="0">
                <a:solidFill>
                  <a:schemeClr val="bg1"/>
                </a:solidFill>
                <a:latin typeface="Calibri"/>
                <a:cs typeface="Calibri"/>
              </a:rPr>
              <a:t>build</a:t>
            </a:r>
            <a:r>
              <a:rPr sz="1200" b="1" spc="-29" dirty="0">
                <a:solidFill>
                  <a:schemeClr val="bg1"/>
                </a:solidFill>
                <a:latin typeface="Calibri"/>
                <a:cs typeface="Calibri"/>
              </a:rPr>
              <a:t> </a:t>
            </a:r>
            <a:r>
              <a:rPr sz="1200" b="1" dirty="0">
                <a:solidFill>
                  <a:schemeClr val="bg1"/>
                </a:solidFill>
                <a:latin typeface="Calibri"/>
                <a:cs typeface="Calibri"/>
              </a:rPr>
              <a:t>construction</a:t>
            </a:r>
            <a:r>
              <a:rPr sz="1200" b="1" spc="-24" dirty="0">
                <a:solidFill>
                  <a:schemeClr val="bg1"/>
                </a:solidFill>
                <a:latin typeface="Calibri"/>
                <a:cs typeface="Calibri"/>
              </a:rPr>
              <a:t> </a:t>
            </a:r>
            <a:r>
              <a:rPr sz="1200" b="1" spc="-10" dirty="0">
                <a:solidFill>
                  <a:schemeClr val="bg1"/>
                </a:solidFill>
                <a:latin typeface="Calibri"/>
                <a:cs typeface="Calibri"/>
              </a:rPr>
              <a:t>projects.</a:t>
            </a:r>
            <a:endParaRPr sz="1200" b="1" dirty="0">
              <a:solidFill>
                <a:schemeClr val="bg1"/>
              </a:solidFill>
              <a:latin typeface="Calibri"/>
              <a:cs typeface="Calibri"/>
            </a:endParaRPr>
          </a:p>
          <a:p>
            <a:pPr marL="183797" indent="-171450">
              <a:spcBef>
                <a:spcPts val="992"/>
              </a:spcBef>
              <a:buFont typeface="Wingdings" panose="05000000000000000000" pitchFamily="2" charset="2"/>
              <a:buChar char="q"/>
            </a:pPr>
            <a:r>
              <a:rPr sz="1200" b="1" dirty="0">
                <a:solidFill>
                  <a:schemeClr val="bg1"/>
                </a:solidFill>
                <a:latin typeface="Calibri"/>
                <a:cs typeface="Calibri"/>
              </a:rPr>
              <a:t>Electrical</a:t>
            </a:r>
            <a:r>
              <a:rPr sz="1200" b="1" spc="-19" dirty="0">
                <a:solidFill>
                  <a:schemeClr val="bg1"/>
                </a:solidFill>
                <a:latin typeface="Calibri"/>
                <a:cs typeface="Calibri"/>
              </a:rPr>
              <a:t> </a:t>
            </a:r>
            <a:r>
              <a:rPr sz="1200" b="1" dirty="0">
                <a:solidFill>
                  <a:schemeClr val="bg1"/>
                </a:solidFill>
                <a:latin typeface="Calibri"/>
                <a:cs typeface="Calibri"/>
              </a:rPr>
              <a:t>and</a:t>
            </a:r>
            <a:r>
              <a:rPr sz="1200" b="1" spc="-5" dirty="0">
                <a:solidFill>
                  <a:schemeClr val="bg1"/>
                </a:solidFill>
                <a:latin typeface="Calibri"/>
                <a:cs typeface="Calibri"/>
              </a:rPr>
              <a:t> </a:t>
            </a:r>
            <a:r>
              <a:rPr sz="1200" b="1" spc="-10" dirty="0">
                <a:solidFill>
                  <a:schemeClr val="bg1"/>
                </a:solidFill>
                <a:latin typeface="Calibri"/>
                <a:cs typeface="Calibri"/>
              </a:rPr>
              <a:t>Grounding</a:t>
            </a:r>
            <a:r>
              <a:rPr sz="1200" b="1" spc="-19" dirty="0">
                <a:solidFill>
                  <a:schemeClr val="bg1"/>
                </a:solidFill>
                <a:latin typeface="Calibri"/>
                <a:cs typeface="Calibri"/>
              </a:rPr>
              <a:t> </a:t>
            </a:r>
            <a:r>
              <a:rPr sz="1200" b="1" dirty="0">
                <a:solidFill>
                  <a:schemeClr val="bg1"/>
                </a:solidFill>
                <a:latin typeface="Calibri"/>
                <a:cs typeface="Calibri"/>
              </a:rPr>
              <a:t>works</a:t>
            </a:r>
            <a:r>
              <a:rPr sz="1200" b="1" spc="-5" dirty="0">
                <a:solidFill>
                  <a:schemeClr val="bg1"/>
                </a:solidFill>
                <a:latin typeface="Calibri"/>
                <a:cs typeface="Calibri"/>
              </a:rPr>
              <a:t> </a:t>
            </a:r>
            <a:r>
              <a:rPr sz="1200" b="1" dirty="0">
                <a:solidFill>
                  <a:schemeClr val="bg1"/>
                </a:solidFill>
                <a:latin typeface="Calibri"/>
                <a:cs typeface="Calibri"/>
              </a:rPr>
              <a:t>of</a:t>
            </a:r>
            <a:r>
              <a:rPr sz="1200" b="1" spc="-10" dirty="0">
                <a:solidFill>
                  <a:schemeClr val="bg1"/>
                </a:solidFill>
                <a:latin typeface="Calibri"/>
                <a:cs typeface="Calibri"/>
              </a:rPr>
              <a:t> buildings</a:t>
            </a:r>
            <a:r>
              <a:rPr sz="1200" b="1" spc="-15" dirty="0">
                <a:solidFill>
                  <a:schemeClr val="bg1"/>
                </a:solidFill>
                <a:latin typeface="Calibri"/>
                <a:cs typeface="Calibri"/>
              </a:rPr>
              <a:t> </a:t>
            </a:r>
            <a:r>
              <a:rPr sz="1200" b="1" dirty="0">
                <a:solidFill>
                  <a:schemeClr val="bg1"/>
                </a:solidFill>
                <a:latin typeface="Calibri"/>
                <a:cs typeface="Calibri"/>
              </a:rPr>
              <a:t>and</a:t>
            </a:r>
            <a:r>
              <a:rPr sz="1200" b="1" spc="-5" dirty="0">
                <a:solidFill>
                  <a:schemeClr val="bg1"/>
                </a:solidFill>
                <a:latin typeface="Calibri"/>
                <a:cs typeface="Calibri"/>
              </a:rPr>
              <a:t> </a:t>
            </a:r>
            <a:r>
              <a:rPr sz="1200" b="1" dirty="0">
                <a:solidFill>
                  <a:schemeClr val="bg1"/>
                </a:solidFill>
                <a:latin typeface="Calibri"/>
                <a:cs typeface="Calibri"/>
              </a:rPr>
              <a:t>Telecom</a:t>
            </a:r>
            <a:r>
              <a:rPr sz="1200" b="1" spc="-10" dirty="0">
                <a:solidFill>
                  <a:schemeClr val="bg1"/>
                </a:solidFill>
                <a:latin typeface="Calibri"/>
                <a:cs typeface="Calibri"/>
              </a:rPr>
              <a:t> towers.</a:t>
            </a:r>
            <a:endParaRPr sz="1200" b="1" dirty="0">
              <a:solidFill>
                <a:schemeClr val="bg1"/>
              </a:solidFill>
              <a:latin typeface="Calibri"/>
              <a:cs typeface="Calibri"/>
            </a:endParaRPr>
          </a:p>
          <a:p>
            <a:pPr marL="183797" indent="-171450">
              <a:spcBef>
                <a:spcPts val="992"/>
              </a:spcBef>
              <a:buFont typeface="Wingdings" panose="05000000000000000000" pitchFamily="2" charset="2"/>
              <a:buChar char="q"/>
            </a:pPr>
            <a:r>
              <a:rPr sz="1200" b="1" dirty="0">
                <a:solidFill>
                  <a:schemeClr val="bg1"/>
                </a:solidFill>
                <a:latin typeface="Calibri"/>
                <a:cs typeface="Calibri"/>
              </a:rPr>
              <a:t>Shelters</a:t>
            </a:r>
            <a:r>
              <a:rPr sz="1200" b="1" spc="-24" dirty="0">
                <a:solidFill>
                  <a:schemeClr val="bg1"/>
                </a:solidFill>
                <a:latin typeface="Calibri"/>
                <a:cs typeface="Calibri"/>
              </a:rPr>
              <a:t> </a:t>
            </a:r>
            <a:r>
              <a:rPr sz="1200" b="1" dirty="0">
                <a:solidFill>
                  <a:schemeClr val="bg1"/>
                </a:solidFill>
                <a:latin typeface="Calibri"/>
                <a:cs typeface="Calibri"/>
              </a:rPr>
              <a:t>fabrication</a:t>
            </a:r>
            <a:r>
              <a:rPr sz="1200" b="1" spc="-15" dirty="0">
                <a:solidFill>
                  <a:schemeClr val="bg1"/>
                </a:solidFill>
                <a:latin typeface="Calibri"/>
                <a:cs typeface="Calibri"/>
              </a:rPr>
              <a:t> </a:t>
            </a:r>
            <a:r>
              <a:rPr sz="1200" b="1" dirty="0">
                <a:solidFill>
                  <a:schemeClr val="bg1"/>
                </a:solidFill>
                <a:latin typeface="Calibri"/>
                <a:cs typeface="Calibri"/>
              </a:rPr>
              <a:t>and</a:t>
            </a:r>
            <a:r>
              <a:rPr sz="1200" b="1" spc="-19" dirty="0">
                <a:solidFill>
                  <a:schemeClr val="bg1"/>
                </a:solidFill>
                <a:latin typeface="Calibri"/>
                <a:cs typeface="Calibri"/>
              </a:rPr>
              <a:t> </a:t>
            </a:r>
            <a:r>
              <a:rPr sz="1200" b="1" dirty="0">
                <a:solidFill>
                  <a:schemeClr val="bg1"/>
                </a:solidFill>
                <a:latin typeface="Calibri"/>
                <a:cs typeface="Calibri"/>
              </a:rPr>
              <a:t>supply</a:t>
            </a:r>
            <a:r>
              <a:rPr sz="1200" b="1" spc="-24" dirty="0">
                <a:solidFill>
                  <a:schemeClr val="bg1"/>
                </a:solidFill>
                <a:latin typeface="Calibri"/>
                <a:cs typeface="Calibri"/>
              </a:rPr>
              <a:t> </a:t>
            </a:r>
            <a:r>
              <a:rPr sz="1200" b="1" dirty="0">
                <a:solidFill>
                  <a:schemeClr val="bg1"/>
                </a:solidFill>
                <a:latin typeface="Calibri"/>
                <a:cs typeface="Calibri"/>
              </a:rPr>
              <a:t>of</a:t>
            </a:r>
            <a:r>
              <a:rPr sz="1200" b="1" spc="-24" dirty="0">
                <a:solidFill>
                  <a:schemeClr val="bg1"/>
                </a:solidFill>
                <a:latin typeface="Calibri"/>
                <a:cs typeface="Calibri"/>
              </a:rPr>
              <a:t> </a:t>
            </a:r>
            <a:r>
              <a:rPr sz="1200" b="1" dirty="0">
                <a:solidFill>
                  <a:schemeClr val="bg1"/>
                </a:solidFill>
                <a:latin typeface="Calibri"/>
                <a:cs typeface="Calibri"/>
              </a:rPr>
              <a:t>shelters</a:t>
            </a:r>
            <a:r>
              <a:rPr sz="1200" b="1" spc="-19" dirty="0">
                <a:solidFill>
                  <a:schemeClr val="bg1"/>
                </a:solidFill>
                <a:latin typeface="Calibri"/>
                <a:cs typeface="Calibri"/>
              </a:rPr>
              <a:t> </a:t>
            </a:r>
            <a:r>
              <a:rPr sz="1200" b="1" dirty="0">
                <a:solidFill>
                  <a:schemeClr val="bg1"/>
                </a:solidFill>
                <a:latin typeface="Calibri"/>
                <a:cs typeface="Calibri"/>
              </a:rPr>
              <a:t>customized</a:t>
            </a:r>
            <a:r>
              <a:rPr sz="1200" b="1" spc="-19" dirty="0">
                <a:solidFill>
                  <a:schemeClr val="bg1"/>
                </a:solidFill>
                <a:latin typeface="Calibri"/>
                <a:cs typeface="Calibri"/>
              </a:rPr>
              <a:t> </a:t>
            </a:r>
            <a:r>
              <a:rPr sz="1200" b="1" dirty="0">
                <a:solidFill>
                  <a:schemeClr val="bg1"/>
                </a:solidFill>
                <a:latin typeface="Calibri"/>
                <a:cs typeface="Calibri"/>
              </a:rPr>
              <a:t>as</a:t>
            </a:r>
            <a:r>
              <a:rPr sz="1200" b="1" spc="-19" dirty="0">
                <a:solidFill>
                  <a:schemeClr val="bg1"/>
                </a:solidFill>
                <a:latin typeface="Calibri"/>
                <a:cs typeface="Calibri"/>
              </a:rPr>
              <a:t> </a:t>
            </a:r>
            <a:r>
              <a:rPr sz="1200" b="1" dirty="0">
                <a:solidFill>
                  <a:schemeClr val="bg1"/>
                </a:solidFill>
                <a:latin typeface="Calibri"/>
                <a:cs typeface="Calibri"/>
              </a:rPr>
              <a:t>per</a:t>
            </a:r>
            <a:r>
              <a:rPr sz="1200" b="1" spc="-19" dirty="0">
                <a:solidFill>
                  <a:schemeClr val="bg1"/>
                </a:solidFill>
                <a:latin typeface="Calibri"/>
                <a:cs typeface="Calibri"/>
              </a:rPr>
              <a:t> </a:t>
            </a:r>
            <a:r>
              <a:rPr sz="1200" b="1" dirty="0">
                <a:solidFill>
                  <a:schemeClr val="bg1"/>
                </a:solidFill>
                <a:latin typeface="Calibri"/>
                <a:cs typeface="Calibri"/>
              </a:rPr>
              <a:t>customer</a:t>
            </a:r>
            <a:r>
              <a:rPr sz="1200" b="1" spc="-19" dirty="0">
                <a:solidFill>
                  <a:schemeClr val="bg1"/>
                </a:solidFill>
                <a:latin typeface="Calibri"/>
                <a:cs typeface="Calibri"/>
              </a:rPr>
              <a:t> </a:t>
            </a:r>
            <a:r>
              <a:rPr sz="1200" b="1" spc="-10" dirty="0">
                <a:solidFill>
                  <a:schemeClr val="bg1"/>
                </a:solidFill>
                <a:latin typeface="Calibri"/>
                <a:cs typeface="Calibri"/>
              </a:rPr>
              <a:t>requirements</a:t>
            </a:r>
            <a:endParaRPr sz="1200" b="1" dirty="0">
              <a:solidFill>
                <a:schemeClr val="bg1"/>
              </a:solidFill>
              <a:latin typeface="Calibri"/>
              <a:cs typeface="Calibri"/>
            </a:endParaRPr>
          </a:p>
          <a:p>
            <a:pPr marL="183797" marR="4939" indent="-171450">
              <a:lnSpc>
                <a:spcPct val="185000"/>
              </a:lnSpc>
              <a:spcBef>
                <a:spcPts val="10"/>
              </a:spcBef>
              <a:buFont typeface="Wingdings" panose="05000000000000000000" pitchFamily="2" charset="2"/>
              <a:buChar char="q"/>
            </a:pPr>
            <a:r>
              <a:rPr sz="1200" b="1" dirty="0">
                <a:solidFill>
                  <a:schemeClr val="bg1"/>
                </a:solidFill>
                <a:latin typeface="Calibri"/>
                <a:cs typeface="Calibri"/>
              </a:rPr>
              <a:t>Structural</a:t>
            </a:r>
            <a:r>
              <a:rPr sz="1200" b="1" spc="-24" dirty="0">
                <a:solidFill>
                  <a:schemeClr val="bg1"/>
                </a:solidFill>
                <a:latin typeface="Calibri"/>
                <a:cs typeface="Calibri"/>
              </a:rPr>
              <a:t> </a:t>
            </a:r>
            <a:r>
              <a:rPr sz="1200" b="1" spc="-10" dirty="0">
                <a:solidFill>
                  <a:schemeClr val="bg1"/>
                </a:solidFill>
                <a:latin typeface="Calibri"/>
                <a:cs typeface="Calibri"/>
              </a:rPr>
              <a:t>analysis </a:t>
            </a:r>
            <a:r>
              <a:rPr lang="en-US" sz="1200" b="1" dirty="0" smtClean="0">
                <a:solidFill>
                  <a:schemeClr val="bg1"/>
                </a:solidFill>
                <a:latin typeface="Calibri"/>
                <a:cs typeface="Calibri"/>
              </a:rPr>
              <a:t>&amp;</a:t>
            </a:r>
            <a:r>
              <a:rPr sz="1200" b="1" spc="-15" dirty="0" smtClean="0">
                <a:solidFill>
                  <a:schemeClr val="bg1"/>
                </a:solidFill>
                <a:latin typeface="Calibri"/>
                <a:cs typeface="Calibri"/>
              </a:rPr>
              <a:t> </a:t>
            </a:r>
            <a:r>
              <a:rPr sz="1200" b="1" dirty="0">
                <a:solidFill>
                  <a:schemeClr val="bg1"/>
                </a:solidFill>
                <a:latin typeface="Calibri"/>
                <a:cs typeface="Calibri"/>
              </a:rPr>
              <a:t>study</a:t>
            </a:r>
            <a:r>
              <a:rPr sz="1200" b="1" spc="-10" dirty="0">
                <a:solidFill>
                  <a:schemeClr val="bg1"/>
                </a:solidFill>
                <a:latin typeface="Calibri"/>
                <a:cs typeface="Calibri"/>
              </a:rPr>
              <a:t> </a:t>
            </a:r>
            <a:r>
              <a:rPr sz="1200" b="1" dirty="0">
                <a:solidFill>
                  <a:schemeClr val="bg1"/>
                </a:solidFill>
                <a:latin typeface="Calibri"/>
                <a:cs typeface="Calibri"/>
              </a:rPr>
              <a:t>of</a:t>
            </a:r>
            <a:r>
              <a:rPr sz="1200" b="1" spc="-24" dirty="0">
                <a:solidFill>
                  <a:schemeClr val="bg1"/>
                </a:solidFill>
                <a:latin typeface="Calibri"/>
                <a:cs typeface="Calibri"/>
              </a:rPr>
              <a:t> </a:t>
            </a:r>
            <a:r>
              <a:rPr sz="1200" b="1" spc="-10" dirty="0">
                <a:solidFill>
                  <a:schemeClr val="bg1"/>
                </a:solidFill>
                <a:latin typeface="Calibri"/>
                <a:cs typeface="Calibri"/>
              </a:rPr>
              <a:t>existing</a:t>
            </a:r>
            <a:r>
              <a:rPr sz="1200" b="1" spc="-5" dirty="0">
                <a:solidFill>
                  <a:schemeClr val="bg1"/>
                </a:solidFill>
                <a:latin typeface="Calibri"/>
                <a:cs typeface="Calibri"/>
              </a:rPr>
              <a:t> </a:t>
            </a:r>
            <a:r>
              <a:rPr sz="1200" b="1" dirty="0" smtClean="0">
                <a:solidFill>
                  <a:schemeClr val="bg1"/>
                </a:solidFill>
                <a:latin typeface="Calibri"/>
                <a:cs typeface="Calibri"/>
              </a:rPr>
              <a:t>Tower</a:t>
            </a:r>
            <a:r>
              <a:rPr lang="en-US" sz="1200" b="1" spc="-15" dirty="0">
                <a:solidFill>
                  <a:schemeClr val="bg1"/>
                </a:solidFill>
                <a:latin typeface="Calibri"/>
                <a:cs typeface="Calibri"/>
              </a:rPr>
              <a:t>s</a:t>
            </a:r>
            <a:r>
              <a:rPr sz="1200" b="1" spc="-10" dirty="0" smtClean="0">
                <a:solidFill>
                  <a:schemeClr val="bg1"/>
                </a:solidFill>
                <a:latin typeface="Calibri"/>
                <a:cs typeface="Calibri"/>
              </a:rPr>
              <a:t> </a:t>
            </a:r>
            <a:r>
              <a:rPr sz="1200" b="1" dirty="0">
                <a:solidFill>
                  <a:schemeClr val="bg1"/>
                </a:solidFill>
                <a:latin typeface="Calibri"/>
                <a:cs typeface="Calibri"/>
              </a:rPr>
              <a:t>and</a:t>
            </a:r>
            <a:r>
              <a:rPr sz="1200" b="1" spc="-15" dirty="0">
                <a:solidFill>
                  <a:schemeClr val="bg1"/>
                </a:solidFill>
                <a:latin typeface="Calibri"/>
                <a:cs typeface="Calibri"/>
              </a:rPr>
              <a:t> </a:t>
            </a:r>
            <a:r>
              <a:rPr sz="1200" b="1" spc="-10" dirty="0">
                <a:solidFill>
                  <a:schemeClr val="bg1"/>
                </a:solidFill>
                <a:latin typeface="Calibri"/>
                <a:cs typeface="Calibri"/>
              </a:rPr>
              <a:t>recommendations</a:t>
            </a:r>
            <a:r>
              <a:rPr sz="1200" b="1" spc="-19" dirty="0">
                <a:solidFill>
                  <a:schemeClr val="bg1"/>
                </a:solidFill>
                <a:latin typeface="Calibri"/>
                <a:cs typeface="Calibri"/>
              </a:rPr>
              <a:t> </a:t>
            </a:r>
            <a:r>
              <a:rPr sz="1200" b="1" dirty="0" smtClean="0">
                <a:solidFill>
                  <a:schemeClr val="bg1"/>
                </a:solidFill>
                <a:latin typeface="Calibri"/>
                <a:cs typeface="Calibri"/>
              </a:rPr>
              <a:t>as</a:t>
            </a:r>
            <a:r>
              <a:rPr sz="1200" b="1" spc="-15" dirty="0" smtClean="0">
                <a:solidFill>
                  <a:schemeClr val="bg1"/>
                </a:solidFill>
                <a:latin typeface="Calibri"/>
                <a:cs typeface="Calibri"/>
              </a:rPr>
              <a:t> </a:t>
            </a:r>
            <a:r>
              <a:rPr sz="1200" b="1" dirty="0">
                <a:solidFill>
                  <a:schemeClr val="bg1"/>
                </a:solidFill>
                <a:latin typeface="Calibri"/>
                <a:cs typeface="Calibri"/>
              </a:rPr>
              <a:t>per</a:t>
            </a:r>
            <a:r>
              <a:rPr sz="1200" b="1" spc="-15" dirty="0">
                <a:solidFill>
                  <a:schemeClr val="bg1"/>
                </a:solidFill>
                <a:latin typeface="Calibri"/>
                <a:cs typeface="Calibri"/>
              </a:rPr>
              <a:t> </a:t>
            </a:r>
            <a:r>
              <a:rPr sz="1200" b="1" dirty="0">
                <a:solidFill>
                  <a:schemeClr val="bg1"/>
                </a:solidFill>
                <a:latin typeface="Calibri"/>
                <a:cs typeface="Calibri"/>
              </a:rPr>
              <a:t>load</a:t>
            </a:r>
            <a:r>
              <a:rPr lang="en-IN" sz="1200" b="1" dirty="0">
                <a:solidFill>
                  <a:schemeClr val="bg1"/>
                </a:solidFill>
                <a:latin typeface="Calibri"/>
                <a:cs typeface="Calibri"/>
              </a:rPr>
              <a:t> </a:t>
            </a:r>
            <a:r>
              <a:rPr sz="1200" b="1" spc="-10" dirty="0">
                <a:solidFill>
                  <a:schemeClr val="bg1"/>
                </a:solidFill>
                <a:latin typeface="Calibri"/>
                <a:cs typeface="Calibri"/>
              </a:rPr>
              <a:t>requirements. </a:t>
            </a:r>
            <a:endParaRPr lang="en-IN" sz="1200" b="1" spc="-10" dirty="0">
              <a:solidFill>
                <a:schemeClr val="bg1"/>
              </a:solidFill>
              <a:latin typeface="Calibri"/>
              <a:cs typeface="Calibri"/>
            </a:endParaRPr>
          </a:p>
          <a:p>
            <a:pPr marL="183797" marR="4939" indent="-171450">
              <a:lnSpc>
                <a:spcPct val="185000"/>
              </a:lnSpc>
              <a:spcBef>
                <a:spcPts val="10"/>
              </a:spcBef>
              <a:buFont typeface="Wingdings" panose="05000000000000000000" pitchFamily="2" charset="2"/>
              <a:buChar char="q"/>
            </a:pPr>
            <a:r>
              <a:rPr sz="1200" b="1" dirty="0">
                <a:solidFill>
                  <a:schemeClr val="bg1"/>
                </a:solidFill>
                <a:latin typeface="Calibri"/>
                <a:cs typeface="Calibri"/>
              </a:rPr>
              <a:t>Design</a:t>
            </a:r>
            <a:r>
              <a:rPr sz="1200" b="1" spc="-5" dirty="0">
                <a:solidFill>
                  <a:schemeClr val="bg1"/>
                </a:solidFill>
                <a:latin typeface="Calibri"/>
                <a:cs typeface="Calibri"/>
              </a:rPr>
              <a:t> </a:t>
            </a:r>
            <a:r>
              <a:rPr sz="1200" b="1" dirty="0">
                <a:solidFill>
                  <a:schemeClr val="bg1"/>
                </a:solidFill>
                <a:latin typeface="Calibri"/>
                <a:cs typeface="Calibri"/>
              </a:rPr>
              <a:t>and </a:t>
            </a:r>
            <a:r>
              <a:rPr sz="1200" b="1" spc="-10" dirty="0">
                <a:solidFill>
                  <a:schemeClr val="bg1"/>
                </a:solidFill>
                <a:latin typeface="Calibri"/>
                <a:cs typeface="Calibri"/>
              </a:rPr>
              <a:t>implementation</a:t>
            </a:r>
            <a:r>
              <a:rPr sz="1200" b="1" dirty="0">
                <a:solidFill>
                  <a:schemeClr val="bg1"/>
                </a:solidFill>
                <a:latin typeface="Calibri"/>
                <a:cs typeface="Calibri"/>
              </a:rPr>
              <a:t> of</a:t>
            </a:r>
            <a:r>
              <a:rPr sz="1200" b="1" spc="-5" dirty="0">
                <a:solidFill>
                  <a:schemeClr val="bg1"/>
                </a:solidFill>
                <a:latin typeface="Calibri"/>
                <a:cs typeface="Calibri"/>
              </a:rPr>
              <a:t> </a:t>
            </a:r>
            <a:r>
              <a:rPr sz="1200" b="1" dirty="0">
                <a:solidFill>
                  <a:schemeClr val="bg1"/>
                </a:solidFill>
                <a:latin typeface="Calibri"/>
                <a:cs typeface="Calibri"/>
              </a:rPr>
              <a:t>Solar </a:t>
            </a:r>
            <a:r>
              <a:rPr sz="1200" b="1" spc="-10" dirty="0">
                <a:solidFill>
                  <a:schemeClr val="bg1"/>
                </a:solidFill>
                <a:latin typeface="Calibri"/>
                <a:cs typeface="Calibri"/>
              </a:rPr>
              <a:t>Projects.</a:t>
            </a:r>
            <a:endParaRPr sz="1200" b="1" dirty="0">
              <a:solidFill>
                <a:schemeClr val="bg1"/>
              </a:solidFill>
              <a:latin typeface="Calibri"/>
              <a:cs typeface="Calibri"/>
            </a:endParaRPr>
          </a:p>
          <a:p>
            <a:pPr marL="183797" indent="-171450">
              <a:spcBef>
                <a:spcPts val="991"/>
              </a:spcBef>
              <a:buFont typeface="Wingdings" panose="05000000000000000000" pitchFamily="2" charset="2"/>
              <a:buChar char="q"/>
            </a:pPr>
            <a:r>
              <a:rPr sz="1200" b="1" dirty="0">
                <a:solidFill>
                  <a:schemeClr val="bg1"/>
                </a:solidFill>
                <a:latin typeface="Calibri"/>
                <a:cs typeface="Calibri"/>
              </a:rPr>
              <a:t>Smart</a:t>
            </a:r>
            <a:r>
              <a:rPr sz="1200" b="1" spc="-15" dirty="0">
                <a:solidFill>
                  <a:schemeClr val="bg1"/>
                </a:solidFill>
                <a:latin typeface="Calibri"/>
                <a:cs typeface="Calibri"/>
              </a:rPr>
              <a:t> </a:t>
            </a:r>
            <a:r>
              <a:rPr sz="1200" b="1" dirty="0">
                <a:solidFill>
                  <a:schemeClr val="bg1"/>
                </a:solidFill>
                <a:latin typeface="Calibri"/>
                <a:cs typeface="Calibri"/>
              </a:rPr>
              <a:t>&amp;</a:t>
            </a:r>
            <a:r>
              <a:rPr sz="1200" b="1" spc="-24" dirty="0">
                <a:solidFill>
                  <a:schemeClr val="bg1"/>
                </a:solidFill>
                <a:latin typeface="Calibri"/>
                <a:cs typeface="Calibri"/>
              </a:rPr>
              <a:t> </a:t>
            </a:r>
            <a:r>
              <a:rPr sz="1200" b="1" dirty="0">
                <a:solidFill>
                  <a:schemeClr val="bg1"/>
                </a:solidFill>
                <a:latin typeface="Calibri"/>
                <a:cs typeface="Calibri"/>
              </a:rPr>
              <a:t>Secure</a:t>
            </a:r>
            <a:r>
              <a:rPr sz="1200" b="1" spc="-10" dirty="0">
                <a:solidFill>
                  <a:schemeClr val="bg1"/>
                </a:solidFill>
                <a:latin typeface="Calibri"/>
                <a:cs typeface="Calibri"/>
              </a:rPr>
              <a:t> </a:t>
            </a:r>
            <a:r>
              <a:rPr sz="1200" b="1" dirty="0">
                <a:solidFill>
                  <a:schemeClr val="bg1"/>
                </a:solidFill>
                <a:latin typeface="Calibri"/>
                <a:cs typeface="Calibri"/>
              </a:rPr>
              <a:t>City</a:t>
            </a:r>
            <a:r>
              <a:rPr sz="1200" b="1" spc="-19" dirty="0">
                <a:solidFill>
                  <a:schemeClr val="bg1"/>
                </a:solidFill>
                <a:latin typeface="Calibri"/>
                <a:cs typeface="Calibri"/>
              </a:rPr>
              <a:t> </a:t>
            </a:r>
            <a:r>
              <a:rPr sz="1200" b="1" dirty="0">
                <a:solidFill>
                  <a:schemeClr val="bg1"/>
                </a:solidFill>
                <a:latin typeface="Calibri"/>
                <a:cs typeface="Calibri"/>
              </a:rPr>
              <a:t>and</a:t>
            </a:r>
            <a:r>
              <a:rPr sz="1200" b="1" spc="-15" dirty="0">
                <a:solidFill>
                  <a:schemeClr val="bg1"/>
                </a:solidFill>
                <a:latin typeface="Calibri"/>
                <a:cs typeface="Calibri"/>
              </a:rPr>
              <a:t> </a:t>
            </a:r>
            <a:r>
              <a:rPr sz="1200" b="1" dirty="0">
                <a:solidFill>
                  <a:schemeClr val="bg1"/>
                </a:solidFill>
                <a:latin typeface="Calibri"/>
                <a:cs typeface="Calibri"/>
              </a:rPr>
              <a:t>Smart</a:t>
            </a:r>
            <a:r>
              <a:rPr sz="1200" b="1" spc="-15" dirty="0">
                <a:solidFill>
                  <a:schemeClr val="bg1"/>
                </a:solidFill>
                <a:latin typeface="Calibri"/>
                <a:cs typeface="Calibri"/>
              </a:rPr>
              <a:t> </a:t>
            </a:r>
            <a:r>
              <a:rPr sz="1200" b="1" dirty="0">
                <a:solidFill>
                  <a:schemeClr val="bg1"/>
                </a:solidFill>
                <a:latin typeface="Calibri"/>
                <a:cs typeface="Calibri"/>
              </a:rPr>
              <a:t>home</a:t>
            </a:r>
            <a:r>
              <a:rPr sz="1200" b="1" spc="-29" dirty="0">
                <a:solidFill>
                  <a:schemeClr val="bg1"/>
                </a:solidFill>
                <a:latin typeface="Calibri"/>
                <a:cs typeface="Calibri"/>
              </a:rPr>
              <a:t> </a:t>
            </a:r>
            <a:r>
              <a:rPr sz="1200" b="1" spc="-10" dirty="0">
                <a:solidFill>
                  <a:schemeClr val="bg1"/>
                </a:solidFill>
                <a:latin typeface="Calibri"/>
                <a:cs typeface="Calibri"/>
              </a:rPr>
              <a:t>solutions</a:t>
            </a:r>
            <a:r>
              <a:rPr lang="en-US" sz="1200" b="1" spc="-10" dirty="0">
                <a:solidFill>
                  <a:schemeClr val="bg1"/>
                </a:solidFill>
                <a:latin typeface="Calibri"/>
                <a:cs typeface="Calibri"/>
              </a:rPr>
              <a:t>.</a:t>
            </a:r>
            <a:endParaRPr sz="1200" b="1" dirty="0">
              <a:solidFill>
                <a:schemeClr val="bg1"/>
              </a:solidFill>
              <a:latin typeface="Calibri"/>
              <a:cs typeface="Calibri"/>
            </a:endParaRPr>
          </a:p>
          <a:p>
            <a:pPr marL="183797" marR="2812016" indent="-171450">
              <a:lnSpc>
                <a:spcPct val="185000"/>
              </a:lnSpc>
              <a:buFont typeface="Wingdings" panose="05000000000000000000" pitchFamily="2" charset="2"/>
              <a:buChar char="q"/>
            </a:pPr>
            <a:r>
              <a:rPr sz="1200" b="1" dirty="0">
                <a:solidFill>
                  <a:schemeClr val="bg1"/>
                </a:solidFill>
                <a:latin typeface="Calibri"/>
                <a:cs typeface="Calibri"/>
              </a:rPr>
              <a:t>RPA</a:t>
            </a:r>
            <a:r>
              <a:rPr sz="1200" b="1" spc="-24" dirty="0">
                <a:solidFill>
                  <a:schemeClr val="bg1"/>
                </a:solidFill>
                <a:latin typeface="Calibri"/>
                <a:cs typeface="Calibri"/>
              </a:rPr>
              <a:t> </a:t>
            </a:r>
            <a:r>
              <a:rPr sz="1200" b="1" dirty="0">
                <a:solidFill>
                  <a:schemeClr val="bg1"/>
                </a:solidFill>
                <a:latin typeface="Calibri"/>
                <a:cs typeface="Calibri"/>
              </a:rPr>
              <a:t>&amp;</a:t>
            </a:r>
            <a:r>
              <a:rPr sz="1200" b="1" spc="-10" dirty="0">
                <a:solidFill>
                  <a:schemeClr val="bg1"/>
                </a:solidFill>
                <a:latin typeface="Calibri"/>
                <a:cs typeface="Calibri"/>
              </a:rPr>
              <a:t> </a:t>
            </a:r>
            <a:r>
              <a:rPr sz="1200" b="1" dirty="0">
                <a:solidFill>
                  <a:schemeClr val="bg1"/>
                </a:solidFill>
                <a:latin typeface="Calibri"/>
                <a:cs typeface="Calibri"/>
              </a:rPr>
              <a:t>AI</a:t>
            </a:r>
            <a:r>
              <a:rPr sz="1200" b="1" spc="-19" dirty="0">
                <a:solidFill>
                  <a:schemeClr val="bg1"/>
                </a:solidFill>
                <a:latin typeface="Calibri"/>
                <a:cs typeface="Calibri"/>
              </a:rPr>
              <a:t> </a:t>
            </a:r>
            <a:r>
              <a:rPr sz="1200" b="1" dirty="0">
                <a:solidFill>
                  <a:schemeClr val="bg1"/>
                </a:solidFill>
                <a:latin typeface="Calibri"/>
                <a:cs typeface="Calibri"/>
              </a:rPr>
              <a:t>System</a:t>
            </a:r>
            <a:r>
              <a:rPr sz="1200" b="1" spc="-5" dirty="0">
                <a:solidFill>
                  <a:schemeClr val="bg1"/>
                </a:solidFill>
                <a:latin typeface="Calibri"/>
                <a:cs typeface="Calibri"/>
              </a:rPr>
              <a:t> </a:t>
            </a:r>
            <a:r>
              <a:rPr sz="1200" b="1" dirty="0">
                <a:solidFill>
                  <a:schemeClr val="bg1"/>
                </a:solidFill>
                <a:latin typeface="Calibri"/>
                <a:cs typeface="Calibri"/>
              </a:rPr>
              <a:t>Integration</a:t>
            </a:r>
            <a:r>
              <a:rPr sz="1200" b="1" spc="-10" dirty="0">
                <a:solidFill>
                  <a:schemeClr val="bg1"/>
                </a:solidFill>
                <a:latin typeface="Calibri"/>
                <a:cs typeface="Calibri"/>
              </a:rPr>
              <a:t> </a:t>
            </a:r>
            <a:r>
              <a:rPr sz="1200" b="1" dirty="0">
                <a:solidFill>
                  <a:schemeClr val="bg1"/>
                </a:solidFill>
                <a:latin typeface="Calibri"/>
                <a:cs typeface="Calibri"/>
              </a:rPr>
              <a:t>for</a:t>
            </a:r>
            <a:r>
              <a:rPr sz="1200" b="1" spc="-15" dirty="0">
                <a:solidFill>
                  <a:schemeClr val="bg1"/>
                </a:solidFill>
                <a:latin typeface="Calibri"/>
                <a:cs typeface="Calibri"/>
              </a:rPr>
              <a:t> </a:t>
            </a:r>
            <a:r>
              <a:rPr sz="1200" b="1" dirty="0">
                <a:solidFill>
                  <a:schemeClr val="bg1"/>
                </a:solidFill>
                <a:latin typeface="Calibri"/>
                <a:cs typeface="Calibri"/>
              </a:rPr>
              <a:t>Ease</a:t>
            </a:r>
            <a:r>
              <a:rPr sz="1200" b="1" spc="-19" dirty="0">
                <a:solidFill>
                  <a:schemeClr val="bg1"/>
                </a:solidFill>
                <a:latin typeface="Calibri"/>
                <a:cs typeface="Calibri"/>
              </a:rPr>
              <a:t> </a:t>
            </a:r>
            <a:r>
              <a:rPr sz="1200" b="1" dirty="0">
                <a:solidFill>
                  <a:schemeClr val="bg1"/>
                </a:solidFill>
                <a:latin typeface="Calibri"/>
                <a:cs typeface="Calibri"/>
              </a:rPr>
              <a:t>of</a:t>
            </a:r>
            <a:r>
              <a:rPr sz="1200" b="1" spc="-19" dirty="0">
                <a:solidFill>
                  <a:schemeClr val="bg1"/>
                </a:solidFill>
                <a:latin typeface="Calibri"/>
                <a:cs typeface="Calibri"/>
              </a:rPr>
              <a:t> </a:t>
            </a:r>
            <a:r>
              <a:rPr sz="1200" b="1" dirty="0">
                <a:solidFill>
                  <a:schemeClr val="bg1"/>
                </a:solidFill>
                <a:latin typeface="Calibri"/>
                <a:cs typeface="Calibri"/>
              </a:rPr>
              <a:t>Access</a:t>
            </a:r>
            <a:r>
              <a:rPr sz="1200" b="1" spc="-19" dirty="0">
                <a:solidFill>
                  <a:schemeClr val="bg1"/>
                </a:solidFill>
                <a:latin typeface="Calibri"/>
                <a:cs typeface="Calibri"/>
              </a:rPr>
              <a:t> </a:t>
            </a:r>
            <a:r>
              <a:rPr sz="1200" b="1" dirty="0">
                <a:solidFill>
                  <a:schemeClr val="bg1"/>
                </a:solidFill>
                <a:latin typeface="Calibri"/>
                <a:cs typeface="Calibri"/>
              </a:rPr>
              <a:t>and</a:t>
            </a:r>
            <a:r>
              <a:rPr sz="1200" b="1" spc="-15" dirty="0">
                <a:solidFill>
                  <a:schemeClr val="bg1"/>
                </a:solidFill>
                <a:latin typeface="Calibri"/>
                <a:cs typeface="Calibri"/>
              </a:rPr>
              <a:t> </a:t>
            </a:r>
            <a:r>
              <a:rPr sz="1200" b="1" dirty="0">
                <a:solidFill>
                  <a:schemeClr val="bg1"/>
                </a:solidFill>
                <a:latin typeface="Calibri"/>
                <a:cs typeface="Calibri"/>
              </a:rPr>
              <a:t>24x7</a:t>
            </a:r>
            <a:r>
              <a:rPr sz="1200" b="1" spc="-5" dirty="0">
                <a:solidFill>
                  <a:schemeClr val="bg1"/>
                </a:solidFill>
                <a:latin typeface="Calibri"/>
                <a:cs typeface="Calibri"/>
              </a:rPr>
              <a:t> </a:t>
            </a:r>
            <a:r>
              <a:rPr sz="1200" b="1" spc="-10" dirty="0">
                <a:solidFill>
                  <a:schemeClr val="bg1"/>
                </a:solidFill>
                <a:latin typeface="Calibri"/>
                <a:cs typeface="Calibri"/>
              </a:rPr>
              <a:t>Operations </a:t>
            </a:r>
            <a:r>
              <a:rPr sz="1200" b="1" dirty="0" smtClean="0">
                <a:solidFill>
                  <a:schemeClr val="bg1"/>
                </a:solidFill>
                <a:latin typeface="Calibri"/>
                <a:cs typeface="Calibri"/>
              </a:rPr>
              <a:t>ICT</a:t>
            </a:r>
            <a:endParaRPr lang="en-US" sz="1200" b="1" spc="-24" dirty="0">
              <a:solidFill>
                <a:schemeClr val="bg1"/>
              </a:solidFill>
              <a:latin typeface="Calibri"/>
              <a:cs typeface="Calibri"/>
            </a:endParaRPr>
          </a:p>
          <a:p>
            <a:pPr marL="183797" marR="2812016" indent="-171450">
              <a:lnSpc>
                <a:spcPct val="185000"/>
              </a:lnSpc>
              <a:buFont typeface="Wingdings" panose="05000000000000000000" pitchFamily="2" charset="2"/>
              <a:buChar char="q"/>
            </a:pPr>
            <a:r>
              <a:rPr sz="1200" b="1" dirty="0" smtClean="0">
                <a:solidFill>
                  <a:schemeClr val="bg1"/>
                </a:solidFill>
                <a:latin typeface="Calibri"/>
                <a:cs typeface="Calibri"/>
              </a:rPr>
              <a:t>System</a:t>
            </a:r>
            <a:r>
              <a:rPr sz="1200" b="1" spc="-19" dirty="0" smtClean="0">
                <a:solidFill>
                  <a:schemeClr val="bg1"/>
                </a:solidFill>
                <a:latin typeface="Calibri"/>
                <a:cs typeface="Calibri"/>
              </a:rPr>
              <a:t> </a:t>
            </a:r>
            <a:r>
              <a:rPr sz="1200" b="1" dirty="0">
                <a:solidFill>
                  <a:schemeClr val="bg1"/>
                </a:solidFill>
                <a:latin typeface="Calibri"/>
                <a:cs typeface="Calibri"/>
              </a:rPr>
              <a:t>Integration &amp;</a:t>
            </a:r>
            <a:r>
              <a:rPr sz="1200" b="1" spc="-24" dirty="0">
                <a:solidFill>
                  <a:schemeClr val="bg1"/>
                </a:solidFill>
                <a:latin typeface="Calibri"/>
                <a:cs typeface="Calibri"/>
              </a:rPr>
              <a:t> </a:t>
            </a:r>
            <a:r>
              <a:rPr sz="1200" b="1" dirty="0">
                <a:solidFill>
                  <a:schemeClr val="bg1"/>
                </a:solidFill>
                <a:latin typeface="Calibri"/>
                <a:cs typeface="Calibri"/>
              </a:rPr>
              <a:t>HR</a:t>
            </a:r>
            <a:r>
              <a:rPr sz="1200" b="1" spc="-5" dirty="0">
                <a:solidFill>
                  <a:schemeClr val="bg1"/>
                </a:solidFill>
                <a:latin typeface="Calibri"/>
                <a:cs typeface="Calibri"/>
              </a:rPr>
              <a:t> </a:t>
            </a:r>
            <a:r>
              <a:rPr sz="1200" b="1" spc="-10" dirty="0">
                <a:solidFill>
                  <a:schemeClr val="bg1"/>
                </a:solidFill>
                <a:latin typeface="Calibri"/>
                <a:cs typeface="Calibri"/>
              </a:rPr>
              <a:t>Outsourcing</a:t>
            </a:r>
            <a:endParaRPr sz="1200" b="1" dirty="0">
              <a:solidFill>
                <a:schemeClr val="bg1"/>
              </a:solidFill>
              <a:latin typeface="Calibri"/>
              <a:cs typeface="Calibri"/>
            </a:endParaRPr>
          </a:p>
        </p:txBody>
      </p:sp>
      <p:sp>
        <p:nvSpPr>
          <p:cNvPr id="61" name="TextBox 12">
            <a:extLst>
              <a:ext uri="{FF2B5EF4-FFF2-40B4-BE49-F238E27FC236}">
                <a16:creationId xmlns:a16="http://schemas.microsoft.com/office/drawing/2014/main" id="{89AABE56-C29D-0FAC-50D6-CD70CB57333A}"/>
              </a:ext>
            </a:extLst>
          </p:cNvPr>
          <p:cNvSpPr txBox="1"/>
          <p:nvPr/>
        </p:nvSpPr>
        <p:spPr>
          <a:xfrm>
            <a:off x="1111250" y="4508500"/>
            <a:ext cx="1524000" cy="553998"/>
          </a:xfrm>
          <a:prstGeom prst="rect">
            <a:avLst/>
          </a:prstGeom>
        </p:spPr>
        <p:txBody>
          <a:bodyPr wrap="square" lIns="0" tIns="0" rIns="0" bIns="0" rtlCol="0" anchor="t">
            <a:spAutoFit/>
          </a:bodyPr>
          <a:lstStyle/>
          <a:p>
            <a:pPr algn="l"/>
            <a:r>
              <a:rPr lang="en-IN" sz="3500" b="1" dirty="0">
                <a:solidFill>
                  <a:srgbClr val="00B0F0"/>
                </a:solidFill>
                <a:latin typeface="Calibri-Bold"/>
              </a:rPr>
              <a:t>CORE</a:t>
            </a:r>
          </a:p>
        </p:txBody>
      </p:sp>
      <p:grpSp>
        <p:nvGrpSpPr>
          <p:cNvPr id="48" name="object 3">
            <a:extLst>
              <a:ext uri="{FF2B5EF4-FFF2-40B4-BE49-F238E27FC236}">
                <a16:creationId xmlns:a16="http://schemas.microsoft.com/office/drawing/2014/main" id="{CD303E13-A34E-C5B9-287C-F47BEDA24DE8}"/>
              </a:ext>
            </a:extLst>
          </p:cNvPr>
          <p:cNvGrpSpPr/>
          <p:nvPr/>
        </p:nvGrpSpPr>
        <p:grpSpPr>
          <a:xfrm>
            <a:off x="1949450" y="5041900"/>
            <a:ext cx="4846833" cy="613408"/>
            <a:chOff x="2211702" y="5136223"/>
            <a:chExt cx="4846833" cy="613408"/>
          </a:xfrm>
        </p:grpSpPr>
        <p:pic>
          <p:nvPicPr>
            <p:cNvPr id="55" name="object 4">
              <a:extLst>
                <a:ext uri="{FF2B5EF4-FFF2-40B4-BE49-F238E27FC236}">
                  <a16:creationId xmlns:a16="http://schemas.microsoft.com/office/drawing/2014/main" id="{D6D0A119-90F1-4410-3DE4-5525620EAA7A}"/>
                </a:ext>
              </a:extLst>
            </p:cNvPr>
            <p:cNvPicPr/>
            <p:nvPr/>
          </p:nvPicPr>
          <p:blipFill>
            <a:blip r:embed="rId5" cstate="print"/>
            <a:stretch>
              <a:fillRect/>
            </a:stretch>
          </p:blipFill>
          <p:spPr>
            <a:xfrm>
              <a:off x="2211702" y="5136223"/>
              <a:ext cx="4846833" cy="613408"/>
            </a:xfrm>
            <a:prstGeom prst="rect">
              <a:avLst/>
            </a:prstGeom>
          </p:spPr>
        </p:pic>
        <p:pic>
          <p:nvPicPr>
            <p:cNvPr id="56" name="object 5">
              <a:extLst>
                <a:ext uri="{FF2B5EF4-FFF2-40B4-BE49-F238E27FC236}">
                  <a16:creationId xmlns:a16="http://schemas.microsoft.com/office/drawing/2014/main" id="{7860E507-715E-C1FB-AF04-05541F435F4E}"/>
                </a:ext>
              </a:extLst>
            </p:cNvPr>
            <p:cNvPicPr/>
            <p:nvPr/>
          </p:nvPicPr>
          <p:blipFill>
            <a:blip r:embed="rId6" cstate="print"/>
            <a:stretch>
              <a:fillRect/>
            </a:stretch>
          </p:blipFill>
          <p:spPr>
            <a:xfrm>
              <a:off x="2233866" y="5158168"/>
              <a:ext cx="4806442" cy="573659"/>
            </a:xfrm>
            <a:prstGeom prst="rect">
              <a:avLst/>
            </a:prstGeom>
          </p:spPr>
        </p:pic>
      </p:grpSp>
      <p:pic>
        <p:nvPicPr>
          <p:cNvPr id="4" name="Picture 3"/>
          <p:cNvPicPr>
            <a:picLocks noChangeAspect="1"/>
          </p:cNvPicPr>
          <p:nvPr/>
        </p:nvPicPr>
        <p:blipFill rotWithShape="1">
          <a:blip r:embed="rId7"/>
          <a:srcRect l="543" t="15815" r="-543" b="1929"/>
          <a:stretch/>
        </p:blipFill>
        <p:spPr>
          <a:xfrm>
            <a:off x="21609" y="0"/>
            <a:ext cx="7534891" cy="2910255"/>
          </a:xfrm>
          <a:prstGeom prst="rect">
            <a:avLst/>
          </a:prstGeom>
        </p:spPr>
      </p:pic>
      <p:pic>
        <p:nvPicPr>
          <p:cNvPr id="5" name="Picture 4">
            <a:extLst>
              <a:ext uri="{FF2B5EF4-FFF2-40B4-BE49-F238E27FC236}">
                <a16:creationId xmlns:a16="http://schemas.microsoft.com/office/drawing/2014/main" id="{A2C2ABCA-B5D6-5527-FCB2-7CE9824F8F1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25650" y="850900"/>
            <a:ext cx="3896753" cy="2057400"/>
          </a:xfrm>
          <a:prstGeom prst="rect">
            <a:avLst/>
          </a:prstGeom>
        </p:spPr>
      </p:pic>
      <p:sp>
        <p:nvSpPr>
          <p:cNvPr id="25" name="Freeform 19"/>
          <p:cNvSpPr/>
          <p:nvPr/>
        </p:nvSpPr>
        <p:spPr>
          <a:xfrm flipH="1">
            <a:off x="501650" y="4127500"/>
            <a:ext cx="990600" cy="304800"/>
          </a:xfrm>
          <a:custGeom>
            <a:avLst/>
            <a:gdLst/>
            <a:ahLst/>
            <a:cxnLst/>
            <a:rect l="l" t="t" r="r" b="b"/>
            <a:pathLst>
              <a:path w="917662" h="255798">
                <a:moveTo>
                  <a:pt x="917661" y="0"/>
                </a:moveTo>
                <a:lnTo>
                  <a:pt x="0" y="0"/>
                </a:lnTo>
                <a:lnTo>
                  <a:pt x="0" y="255798"/>
                </a:lnTo>
                <a:lnTo>
                  <a:pt x="917661" y="255798"/>
                </a:lnTo>
                <a:lnTo>
                  <a:pt x="917661"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flipV="1">
            <a:off x="-1566000" y="1567400"/>
            <a:ext cx="10692000" cy="7560000"/>
          </a:xfrm>
          <a:custGeom>
            <a:avLst/>
            <a:gdLst/>
            <a:ahLst/>
            <a:cxnLst/>
            <a:rect l="l" t="t" r="r" b="b"/>
            <a:pathLst>
              <a:path w="10692000" h="7560000">
                <a:moveTo>
                  <a:pt x="0" y="7560000"/>
                </a:moveTo>
                <a:lnTo>
                  <a:pt x="0" y="0"/>
                </a:lnTo>
                <a:lnTo>
                  <a:pt x="10692000" y="0"/>
                </a:lnTo>
                <a:lnTo>
                  <a:pt x="10692000" y="7560000"/>
                </a:lnTo>
                <a:lnTo>
                  <a:pt x="0" y="7560000"/>
                </a:lnTo>
                <a:close/>
              </a:path>
            </a:pathLst>
          </a:custGeom>
          <a:blipFill>
            <a:blip r:embed="rId2"/>
            <a:stretch>
              <a:fillRect t="-3433" b="-3433"/>
            </a:stretch>
          </a:blipFill>
        </p:spPr>
      </p:sp>
      <p:pic>
        <p:nvPicPr>
          <p:cNvPr id="34" name="Picture 33"/>
          <p:cNvPicPr>
            <a:picLocks noChangeAspect="1"/>
          </p:cNvPicPr>
          <p:nvPr/>
        </p:nvPicPr>
        <p:blipFill>
          <a:blip r:embed="rId3"/>
          <a:stretch>
            <a:fillRect/>
          </a:stretch>
        </p:blipFill>
        <p:spPr>
          <a:xfrm>
            <a:off x="0" y="0"/>
            <a:ext cx="7559695" cy="3505504"/>
          </a:xfrm>
          <a:prstGeom prst="rect">
            <a:avLst/>
          </a:prstGeom>
        </p:spPr>
      </p:pic>
      <p:sp>
        <p:nvSpPr>
          <p:cNvPr id="3" name="Freeform 3"/>
          <p:cNvSpPr/>
          <p:nvPr/>
        </p:nvSpPr>
        <p:spPr>
          <a:xfrm flipH="1">
            <a:off x="6138401" y="9455209"/>
            <a:ext cx="1421599" cy="1236791"/>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3" name="TextBox 42">
            <a:extLst>
              <a:ext uri="{FF2B5EF4-FFF2-40B4-BE49-F238E27FC236}">
                <a16:creationId xmlns:a16="http://schemas.microsoft.com/office/drawing/2014/main" id="{360D0014-342F-1198-DDE7-DDE184B78E37}"/>
              </a:ext>
            </a:extLst>
          </p:cNvPr>
          <p:cNvSpPr txBox="1"/>
          <p:nvPr/>
        </p:nvSpPr>
        <p:spPr>
          <a:xfrm>
            <a:off x="1568450" y="1460500"/>
            <a:ext cx="1557792" cy="369332"/>
          </a:xfrm>
          <a:prstGeom prst="rect">
            <a:avLst/>
          </a:prstGeom>
          <a:noFill/>
        </p:spPr>
        <p:txBody>
          <a:bodyPr wrap="square">
            <a:spAutoFit/>
          </a:bodyPr>
          <a:lstStyle/>
          <a:p>
            <a:r>
              <a:rPr lang="en-IN" b="1" dirty="0">
                <a:solidFill>
                  <a:schemeClr val="bg1"/>
                </a:solidFill>
                <a:latin typeface="+mj-lt"/>
              </a:rPr>
              <a:t>We Are Bold</a:t>
            </a:r>
          </a:p>
        </p:txBody>
      </p:sp>
      <p:sp>
        <p:nvSpPr>
          <p:cNvPr id="44" name="TextBox 43">
            <a:extLst>
              <a:ext uri="{FF2B5EF4-FFF2-40B4-BE49-F238E27FC236}">
                <a16:creationId xmlns:a16="http://schemas.microsoft.com/office/drawing/2014/main" id="{D3116C32-5D43-805F-AD80-52A136443C3C}"/>
              </a:ext>
            </a:extLst>
          </p:cNvPr>
          <p:cNvSpPr txBox="1"/>
          <p:nvPr/>
        </p:nvSpPr>
        <p:spPr>
          <a:xfrm>
            <a:off x="1492250" y="1761672"/>
            <a:ext cx="1447800" cy="276999"/>
          </a:xfrm>
          <a:prstGeom prst="rect">
            <a:avLst/>
          </a:prstGeom>
          <a:noFill/>
        </p:spPr>
        <p:txBody>
          <a:bodyPr wrap="square">
            <a:spAutoFit/>
          </a:bodyPr>
          <a:lstStyle/>
          <a:p>
            <a:pPr algn="r"/>
            <a:r>
              <a:rPr lang="en-IN" sz="1200" b="1" dirty="0">
                <a:solidFill>
                  <a:schemeClr val="bg1"/>
                </a:solidFill>
              </a:rPr>
              <a:t>We dare to try</a:t>
            </a:r>
            <a:r>
              <a:rPr lang="en-IN" sz="1200" i="0" u="none" strike="noStrike" baseline="0" dirty="0">
                <a:solidFill>
                  <a:schemeClr val="bg1"/>
                </a:solidFill>
                <a:latin typeface="Arial-Black"/>
              </a:rPr>
              <a:t>.</a:t>
            </a:r>
          </a:p>
        </p:txBody>
      </p:sp>
      <p:sp>
        <p:nvSpPr>
          <p:cNvPr id="45" name="TextBox 44">
            <a:extLst>
              <a:ext uri="{FF2B5EF4-FFF2-40B4-BE49-F238E27FC236}">
                <a16:creationId xmlns:a16="http://schemas.microsoft.com/office/drawing/2014/main" id="{43F91B0E-851C-52DE-CCFD-5EA2BC869C65}"/>
              </a:ext>
            </a:extLst>
          </p:cNvPr>
          <p:cNvSpPr txBox="1"/>
          <p:nvPr/>
        </p:nvSpPr>
        <p:spPr>
          <a:xfrm>
            <a:off x="2711450" y="2070100"/>
            <a:ext cx="1921487" cy="369332"/>
          </a:xfrm>
          <a:prstGeom prst="rect">
            <a:avLst/>
          </a:prstGeom>
          <a:noFill/>
        </p:spPr>
        <p:txBody>
          <a:bodyPr wrap="square">
            <a:spAutoFit/>
          </a:bodyPr>
          <a:lstStyle/>
          <a:p>
            <a:r>
              <a:rPr lang="en-IN" b="1" dirty="0">
                <a:solidFill>
                  <a:schemeClr val="bg1"/>
                </a:solidFill>
                <a:latin typeface="+mj-lt"/>
              </a:rPr>
              <a:t>We Are Open</a:t>
            </a:r>
          </a:p>
        </p:txBody>
      </p:sp>
      <p:sp>
        <p:nvSpPr>
          <p:cNvPr id="46" name="TextBox 45">
            <a:extLst>
              <a:ext uri="{FF2B5EF4-FFF2-40B4-BE49-F238E27FC236}">
                <a16:creationId xmlns:a16="http://schemas.microsoft.com/office/drawing/2014/main" id="{A0752FB4-9D83-8516-7EBA-B2BAC1F09FE6}"/>
              </a:ext>
            </a:extLst>
          </p:cNvPr>
          <p:cNvSpPr txBox="1"/>
          <p:nvPr/>
        </p:nvSpPr>
        <p:spPr>
          <a:xfrm>
            <a:off x="2178050" y="2371272"/>
            <a:ext cx="1981200" cy="461665"/>
          </a:xfrm>
          <a:prstGeom prst="rect">
            <a:avLst/>
          </a:prstGeom>
          <a:noFill/>
        </p:spPr>
        <p:txBody>
          <a:bodyPr wrap="square">
            <a:spAutoFit/>
          </a:bodyPr>
          <a:lstStyle/>
          <a:p>
            <a:pPr algn="r"/>
            <a:r>
              <a:rPr lang="en-IN" sz="1200" b="1" dirty="0">
                <a:solidFill>
                  <a:schemeClr val="bg1"/>
                </a:solidFill>
              </a:rPr>
              <a:t>We work together with </a:t>
            </a:r>
          </a:p>
          <a:p>
            <a:pPr algn="r"/>
            <a:r>
              <a:rPr lang="en-IN" sz="1200" b="1" dirty="0">
                <a:solidFill>
                  <a:schemeClr val="bg1"/>
                </a:solidFill>
              </a:rPr>
              <a:t>collective strength</a:t>
            </a:r>
            <a:r>
              <a:rPr lang="en-IN" sz="1200" i="0" u="none" strike="noStrike" baseline="0" dirty="0">
                <a:solidFill>
                  <a:schemeClr val="bg1"/>
                </a:solidFill>
                <a:latin typeface="Arial-Black"/>
              </a:rPr>
              <a:t>.</a:t>
            </a:r>
          </a:p>
        </p:txBody>
      </p:sp>
      <p:sp>
        <p:nvSpPr>
          <p:cNvPr id="47" name="TextBox 46">
            <a:extLst>
              <a:ext uri="{FF2B5EF4-FFF2-40B4-BE49-F238E27FC236}">
                <a16:creationId xmlns:a16="http://schemas.microsoft.com/office/drawing/2014/main" id="{00413BD3-511A-DE98-4ED9-B4BB3F118D26}"/>
              </a:ext>
            </a:extLst>
          </p:cNvPr>
          <p:cNvSpPr txBox="1"/>
          <p:nvPr/>
        </p:nvSpPr>
        <p:spPr>
          <a:xfrm>
            <a:off x="3930650" y="2908300"/>
            <a:ext cx="2563867" cy="369332"/>
          </a:xfrm>
          <a:prstGeom prst="rect">
            <a:avLst/>
          </a:prstGeom>
          <a:noFill/>
        </p:spPr>
        <p:txBody>
          <a:bodyPr wrap="square">
            <a:spAutoFit/>
          </a:bodyPr>
          <a:lstStyle/>
          <a:p>
            <a:r>
              <a:rPr lang="en-IN" b="1" dirty="0">
                <a:solidFill>
                  <a:schemeClr val="bg1"/>
                </a:solidFill>
                <a:latin typeface="+mj-lt"/>
              </a:rPr>
              <a:t>We Are Demanding</a:t>
            </a:r>
          </a:p>
        </p:txBody>
      </p:sp>
      <p:sp>
        <p:nvSpPr>
          <p:cNvPr id="48" name="TextBox 47">
            <a:extLst>
              <a:ext uri="{FF2B5EF4-FFF2-40B4-BE49-F238E27FC236}">
                <a16:creationId xmlns:a16="http://schemas.microsoft.com/office/drawing/2014/main" id="{6F2A3E88-7E8A-5C40-978B-889E1843AA53}"/>
              </a:ext>
            </a:extLst>
          </p:cNvPr>
          <p:cNvSpPr txBox="1"/>
          <p:nvPr/>
        </p:nvSpPr>
        <p:spPr>
          <a:xfrm>
            <a:off x="3625850" y="3209472"/>
            <a:ext cx="2286000" cy="461665"/>
          </a:xfrm>
          <a:prstGeom prst="rect">
            <a:avLst/>
          </a:prstGeom>
          <a:noFill/>
        </p:spPr>
        <p:txBody>
          <a:bodyPr wrap="square">
            <a:spAutoFit/>
          </a:bodyPr>
          <a:lstStyle/>
          <a:p>
            <a:pPr algn="r"/>
            <a:r>
              <a:rPr lang="en-IN" sz="1200" b="1" dirty="0">
                <a:solidFill>
                  <a:schemeClr val="bg1"/>
                </a:solidFill>
              </a:rPr>
              <a:t>We are always willing to go the extra mile</a:t>
            </a:r>
            <a:r>
              <a:rPr lang="en-IN" sz="1200" i="0" u="none" strike="noStrike" baseline="0" dirty="0">
                <a:solidFill>
                  <a:schemeClr val="bg1"/>
                </a:solidFill>
                <a:latin typeface="Arial-Black"/>
              </a:rPr>
              <a:t>.</a:t>
            </a:r>
          </a:p>
        </p:txBody>
      </p:sp>
      <p:sp>
        <p:nvSpPr>
          <p:cNvPr id="49" name="TextBox 48">
            <a:extLst>
              <a:ext uri="{FF2B5EF4-FFF2-40B4-BE49-F238E27FC236}">
                <a16:creationId xmlns:a16="http://schemas.microsoft.com/office/drawing/2014/main" id="{5D5E24D7-FE29-BCE1-53FE-C5F18E92CDFB}"/>
              </a:ext>
            </a:extLst>
          </p:cNvPr>
          <p:cNvSpPr txBox="1"/>
          <p:nvPr/>
        </p:nvSpPr>
        <p:spPr>
          <a:xfrm>
            <a:off x="5454650" y="3822700"/>
            <a:ext cx="1921487" cy="369332"/>
          </a:xfrm>
          <a:prstGeom prst="rect">
            <a:avLst/>
          </a:prstGeom>
          <a:noFill/>
        </p:spPr>
        <p:txBody>
          <a:bodyPr wrap="square">
            <a:spAutoFit/>
          </a:bodyPr>
          <a:lstStyle/>
          <a:p>
            <a:pPr algn="l"/>
            <a:r>
              <a:rPr lang="en-IN" b="1" i="0" u="none" strike="noStrike" baseline="0" dirty="0">
                <a:solidFill>
                  <a:schemeClr val="bg1"/>
                </a:solidFill>
                <a:latin typeface="+mj-lt"/>
              </a:rPr>
              <a:t>We Are Caring</a:t>
            </a:r>
          </a:p>
        </p:txBody>
      </p:sp>
      <p:sp>
        <p:nvSpPr>
          <p:cNvPr id="50" name="TextBox 49">
            <a:extLst>
              <a:ext uri="{FF2B5EF4-FFF2-40B4-BE49-F238E27FC236}">
                <a16:creationId xmlns:a16="http://schemas.microsoft.com/office/drawing/2014/main" id="{7326AE2E-B844-A1A8-064E-13DD19BCB406}"/>
              </a:ext>
            </a:extLst>
          </p:cNvPr>
          <p:cNvSpPr txBox="1"/>
          <p:nvPr/>
        </p:nvSpPr>
        <p:spPr>
          <a:xfrm>
            <a:off x="4692650" y="4127500"/>
            <a:ext cx="2286000" cy="461665"/>
          </a:xfrm>
          <a:prstGeom prst="rect">
            <a:avLst/>
          </a:prstGeom>
          <a:noFill/>
        </p:spPr>
        <p:txBody>
          <a:bodyPr wrap="square">
            <a:spAutoFit/>
          </a:bodyPr>
          <a:lstStyle/>
          <a:p>
            <a:pPr algn="r"/>
            <a:r>
              <a:rPr lang="en-IN" sz="1200" b="1" i="0" u="none" strike="noStrike" baseline="0" dirty="0">
                <a:solidFill>
                  <a:schemeClr val="bg1"/>
                </a:solidFill>
              </a:rPr>
              <a:t>We build an environment based </a:t>
            </a:r>
            <a:r>
              <a:rPr lang="en-IN" sz="1200" b="1" i="0" u="none" strike="noStrike" baseline="0" dirty="0" smtClean="0">
                <a:solidFill>
                  <a:schemeClr val="bg1"/>
                </a:solidFill>
              </a:rPr>
              <a:t> on </a:t>
            </a:r>
            <a:r>
              <a:rPr lang="en-IN" sz="1200" b="1" i="0" u="none" strike="noStrike" baseline="0" dirty="0">
                <a:solidFill>
                  <a:schemeClr val="bg1"/>
                </a:solidFill>
              </a:rPr>
              <a:t>trust and respect</a:t>
            </a:r>
            <a:r>
              <a:rPr lang="en-IN" sz="1200" i="0" u="none" strike="noStrike" baseline="0" dirty="0">
                <a:solidFill>
                  <a:schemeClr val="bg1"/>
                </a:solidFill>
                <a:latin typeface="Arial-Black"/>
              </a:rPr>
              <a:t>.</a:t>
            </a:r>
          </a:p>
        </p:txBody>
      </p:sp>
      <p:pic>
        <p:nvPicPr>
          <p:cNvPr id="6" name="Picture 5">
            <a:extLst>
              <a:ext uri="{FF2B5EF4-FFF2-40B4-BE49-F238E27FC236}">
                <a16:creationId xmlns:a16="http://schemas.microsoft.com/office/drawing/2014/main" id="{91E015DA-516F-1596-9211-D7AE7685C4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803900"/>
            <a:ext cx="3168650" cy="4381501"/>
          </a:xfrm>
          <a:prstGeom prst="rect">
            <a:avLst/>
          </a:prstGeom>
        </p:spPr>
      </p:pic>
      <p:pic>
        <p:nvPicPr>
          <p:cNvPr id="8" name="Picture 7">
            <a:extLst>
              <a:ext uri="{FF2B5EF4-FFF2-40B4-BE49-F238E27FC236}">
                <a16:creationId xmlns:a16="http://schemas.microsoft.com/office/drawing/2014/main" id="{DBC148D9-DC90-2B75-82DF-76507A09E842}"/>
              </a:ext>
            </a:extLst>
          </p:cNvPr>
          <p:cNvPicPr>
            <a:picLocks noChangeAspect="1"/>
          </p:cNvPicPr>
          <p:nvPr/>
        </p:nvPicPr>
        <p:blipFill>
          <a:blip r:embed="rId7" cstate="print">
            <a:extLst>
              <a:ext uri="{28A0092B-C50C-407E-A947-70E740481C1C}">
                <a14:useLocalDpi xmlns:a14="http://schemas.microsoft.com/office/drawing/2010/main" val="0"/>
              </a:ext>
            </a:extLst>
          </a:blip>
          <a:srcRect l="44600" t="28430" r="34223" b="53823"/>
          <a:stretch/>
        </p:blipFill>
        <p:spPr>
          <a:xfrm>
            <a:off x="4038021" y="3739243"/>
            <a:ext cx="807029" cy="845457"/>
          </a:xfrm>
          <a:prstGeom prst="rect">
            <a:avLst/>
          </a:prstGeom>
        </p:spPr>
      </p:pic>
      <p:pic>
        <p:nvPicPr>
          <p:cNvPr id="9" name="Picture 8">
            <a:extLst>
              <a:ext uri="{FF2B5EF4-FFF2-40B4-BE49-F238E27FC236}">
                <a16:creationId xmlns:a16="http://schemas.microsoft.com/office/drawing/2014/main" id="{94965964-41F0-EDDB-14E1-4757AA68F577}"/>
              </a:ext>
            </a:extLst>
          </p:cNvPr>
          <p:cNvPicPr>
            <a:picLocks noChangeAspect="1"/>
          </p:cNvPicPr>
          <p:nvPr/>
        </p:nvPicPr>
        <p:blipFill>
          <a:blip r:embed="rId8" cstate="print">
            <a:extLst>
              <a:ext uri="{28A0092B-C50C-407E-A947-70E740481C1C}">
                <a14:useLocalDpi xmlns:a14="http://schemas.microsoft.com/office/drawing/2010/main" val="0"/>
              </a:ext>
            </a:extLst>
          </a:blip>
          <a:srcRect l="5379" t="2177" r="74728" b="82108"/>
          <a:stretch/>
        </p:blipFill>
        <p:spPr>
          <a:xfrm>
            <a:off x="2711450" y="2832100"/>
            <a:ext cx="924023" cy="912500"/>
          </a:xfrm>
          <a:prstGeom prst="rect">
            <a:avLst/>
          </a:prstGeom>
        </p:spPr>
      </p:pic>
      <p:pic>
        <p:nvPicPr>
          <p:cNvPr id="10" name="Picture 9">
            <a:extLst>
              <a:ext uri="{FF2B5EF4-FFF2-40B4-BE49-F238E27FC236}">
                <a16:creationId xmlns:a16="http://schemas.microsoft.com/office/drawing/2014/main" id="{7EC4631C-00F3-1C0C-5DB2-D26F4FC8FB81}"/>
              </a:ext>
            </a:extLst>
          </p:cNvPr>
          <p:cNvPicPr>
            <a:picLocks noChangeAspect="1"/>
          </p:cNvPicPr>
          <p:nvPr/>
        </p:nvPicPr>
        <p:blipFill>
          <a:blip r:embed="rId9" cstate="print">
            <a:extLst>
              <a:ext uri="{28A0092B-C50C-407E-A947-70E740481C1C}">
                <a14:useLocalDpi xmlns:a14="http://schemas.microsoft.com/office/drawing/2010/main" val="0"/>
              </a:ext>
            </a:extLst>
          </a:blip>
          <a:srcRect l="41592" t="3282" r="33396" b="81655"/>
          <a:stretch/>
        </p:blipFill>
        <p:spPr>
          <a:xfrm>
            <a:off x="577850" y="1384300"/>
            <a:ext cx="910944" cy="685800"/>
          </a:xfrm>
          <a:prstGeom prst="rect">
            <a:avLst/>
          </a:prstGeom>
        </p:spPr>
      </p:pic>
      <p:pic>
        <p:nvPicPr>
          <p:cNvPr id="11" name="Picture 10">
            <a:extLst>
              <a:ext uri="{FF2B5EF4-FFF2-40B4-BE49-F238E27FC236}">
                <a16:creationId xmlns:a16="http://schemas.microsoft.com/office/drawing/2014/main" id="{481E66BB-46CA-AE9D-3195-747721B886E6}"/>
              </a:ext>
            </a:extLst>
          </p:cNvPr>
          <p:cNvPicPr>
            <a:picLocks noChangeAspect="1"/>
          </p:cNvPicPr>
          <p:nvPr/>
        </p:nvPicPr>
        <p:blipFill>
          <a:blip r:embed="rId10" cstate="print">
            <a:extLst>
              <a:ext uri="{28A0092B-C50C-407E-A947-70E740481C1C}">
                <a14:useLocalDpi xmlns:a14="http://schemas.microsoft.com/office/drawing/2010/main" val="0"/>
              </a:ext>
            </a:extLst>
          </a:blip>
          <a:srcRect l="4178" t="27394" r="72629" b="54053"/>
          <a:stretch/>
        </p:blipFill>
        <p:spPr>
          <a:xfrm>
            <a:off x="1644650" y="2222500"/>
            <a:ext cx="838199" cy="838200"/>
          </a:xfrm>
          <a:prstGeom prst="rect">
            <a:avLst/>
          </a:prstGeom>
        </p:spPr>
      </p:pic>
      <p:sp>
        <p:nvSpPr>
          <p:cNvPr id="30" name="Freeform 43">
            <a:extLst>
              <a:ext uri="{FF2B5EF4-FFF2-40B4-BE49-F238E27FC236}">
                <a16:creationId xmlns:a16="http://schemas.microsoft.com/office/drawing/2014/main" id="{63617227-2E7F-C205-4267-654CFF483D56}"/>
              </a:ext>
            </a:extLst>
          </p:cNvPr>
          <p:cNvSpPr/>
          <p:nvPr/>
        </p:nvSpPr>
        <p:spPr>
          <a:xfrm rot="16200000" flipH="1" flipV="1">
            <a:off x="-19019" y="9181935"/>
            <a:ext cx="1496555" cy="1458518"/>
          </a:xfrm>
          <a:custGeom>
            <a:avLst/>
            <a:gdLst/>
            <a:ahLst/>
            <a:cxnLst/>
            <a:rect l="l" t="t" r="r" b="b"/>
            <a:pathLst>
              <a:path w="1496555" h="1458518">
                <a:moveTo>
                  <a:pt x="1496555" y="1458518"/>
                </a:moveTo>
                <a:lnTo>
                  <a:pt x="0" y="1458518"/>
                </a:lnTo>
                <a:lnTo>
                  <a:pt x="0" y="0"/>
                </a:lnTo>
                <a:lnTo>
                  <a:pt x="1496555" y="0"/>
                </a:lnTo>
                <a:lnTo>
                  <a:pt x="1496555" y="1458518"/>
                </a:lnTo>
                <a:close/>
              </a:path>
            </a:pathLst>
          </a:custGeom>
          <a:blipFill>
            <a:blip r:embed="rId11">
              <a:extLst>
                <a:ext uri="{96DAC541-7B7A-43D3-8B79-37D633B846F1}">
                  <asvg:svgBlip xmlns:asvg="http://schemas.microsoft.com/office/drawing/2016/SVG/main" xmlns="" r:embed="rId12"/>
                </a:ext>
              </a:extLst>
            </a:blip>
            <a:stretch>
              <a:fillRect/>
            </a:stretch>
          </a:blipFill>
        </p:spPr>
        <p:txBody>
          <a:bodyPr/>
          <a:lstStyle/>
          <a:p>
            <a:endParaRPr lang="en-IN" dirty="0"/>
          </a:p>
        </p:txBody>
      </p:sp>
      <p:sp>
        <p:nvSpPr>
          <p:cNvPr id="31" name="Freeform 19"/>
          <p:cNvSpPr/>
          <p:nvPr/>
        </p:nvSpPr>
        <p:spPr>
          <a:xfrm flipH="1">
            <a:off x="654050" y="10147300"/>
            <a:ext cx="990600" cy="304800"/>
          </a:xfrm>
          <a:custGeom>
            <a:avLst/>
            <a:gdLst/>
            <a:ahLst/>
            <a:cxnLst/>
            <a:rect l="l" t="t" r="r" b="b"/>
            <a:pathLst>
              <a:path w="917662" h="255798">
                <a:moveTo>
                  <a:pt x="917661" y="0"/>
                </a:moveTo>
                <a:lnTo>
                  <a:pt x="0" y="0"/>
                </a:lnTo>
                <a:lnTo>
                  <a:pt x="0" y="255798"/>
                </a:lnTo>
                <a:lnTo>
                  <a:pt x="917661" y="255798"/>
                </a:lnTo>
                <a:lnTo>
                  <a:pt x="917661"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32" name="TextBox 15"/>
          <p:cNvSpPr txBox="1"/>
          <p:nvPr/>
        </p:nvSpPr>
        <p:spPr>
          <a:xfrm>
            <a:off x="1720850" y="698500"/>
            <a:ext cx="3886200" cy="628377"/>
          </a:xfrm>
          <a:prstGeom prst="rect">
            <a:avLst/>
          </a:prstGeom>
        </p:spPr>
        <p:txBody>
          <a:bodyPr wrap="square" lIns="0" tIns="0" rIns="0" bIns="0" rtlCol="0" anchor="t">
            <a:spAutoFit/>
          </a:bodyPr>
          <a:lstStyle/>
          <a:p>
            <a:pPr algn="l">
              <a:lnSpc>
                <a:spcPts val="4899"/>
              </a:lnSpc>
            </a:pPr>
            <a:r>
              <a:rPr lang="en-US" sz="3499" b="1" spc="174" dirty="0" smtClean="0">
                <a:solidFill>
                  <a:srgbClr val="00B0F0"/>
                </a:solidFill>
                <a:latin typeface="League Spartan"/>
                <a:ea typeface="League Spartan"/>
                <a:cs typeface="League Spartan"/>
                <a:sym typeface="League Spartan"/>
              </a:rPr>
              <a:t>CORE VALUES</a:t>
            </a:r>
            <a:endParaRPr lang="en-US" sz="3499" b="1" spc="174" dirty="0">
              <a:solidFill>
                <a:srgbClr val="00B0F0"/>
              </a:solidFill>
              <a:latin typeface="League Spartan"/>
              <a:ea typeface="League Spartan"/>
              <a:cs typeface="League Spartan"/>
              <a:sym typeface="League Spartan"/>
            </a:endParaRPr>
          </a:p>
        </p:txBody>
      </p:sp>
      <p:sp>
        <p:nvSpPr>
          <p:cNvPr id="33" name="TextBox 16"/>
          <p:cNvSpPr txBox="1"/>
          <p:nvPr/>
        </p:nvSpPr>
        <p:spPr>
          <a:xfrm>
            <a:off x="1035050" y="393700"/>
            <a:ext cx="1641761" cy="459741"/>
          </a:xfrm>
          <a:prstGeom prst="rect">
            <a:avLst/>
          </a:prstGeom>
        </p:spPr>
        <p:txBody>
          <a:bodyPr lIns="0" tIns="0" rIns="0" bIns="0" rtlCol="0" anchor="t">
            <a:spAutoFit/>
          </a:bodyPr>
          <a:lstStyle/>
          <a:p>
            <a:pPr algn="l">
              <a:lnSpc>
                <a:spcPts val="3499"/>
              </a:lnSpc>
            </a:pPr>
            <a:r>
              <a:rPr lang="en-US" sz="2800" b="1" spc="174" dirty="0" smtClean="0">
                <a:solidFill>
                  <a:srgbClr val="00B0F0"/>
                </a:solidFill>
                <a:latin typeface="League Spartan"/>
                <a:ea typeface="League Spartan"/>
                <a:cs typeface="League Spartan"/>
                <a:sym typeface="League Spartan"/>
              </a:rPr>
              <a:t>OUR</a:t>
            </a:r>
            <a:endParaRPr lang="en-US" sz="3499" b="1" spc="174" dirty="0">
              <a:solidFill>
                <a:srgbClr val="00B0F0"/>
              </a:solidFill>
              <a:latin typeface="League Spartan"/>
              <a:ea typeface="League Spartan"/>
              <a:cs typeface="League Spartan"/>
              <a:sym typeface="League Spartan"/>
            </a:endParaRPr>
          </a:p>
        </p:txBody>
      </p:sp>
      <p:sp>
        <p:nvSpPr>
          <p:cNvPr id="35" name="TextBox 15"/>
          <p:cNvSpPr txBox="1"/>
          <p:nvPr/>
        </p:nvSpPr>
        <p:spPr>
          <a:xfrm>
            <a:off x="2025650" y="5270500"/>
            <a:ext cx="2927677" cy="605935"/>
          </a:xfrm>
          <a:prstGeom prst="rect">
            <a:avLst/>
          </a:prstGeom>
        </p:spPr>
        <p:txBody>
          <a:bodyPr lIns="0" tIns="0" rIns="0" bIns="0" rtlCol="0" anchor="t">
            <a:spAutoFit/>
          </a:bodyPr>
          <a:lstStyle/>
          <a:p>
            <a:pPr algn="l">
              <a:lnSpc>
                <a:spcPts val="4899"/>
              </a:lnSpc>
            </a:pPr>
            <a:r>
              <a:rPr lang="en-US" sz="3499" spc="174" dirty="0" smtClean="0">
                <a:solidFill>
                  <a:srgbClr val="00B0F0"/>
                </a:solidFill>
                <a:latin typeface="League Spartan"/>
                <a:ea typeface="League Spartan"/>
                <a:cs typeface="League Spartan"/>
                <a:sym typeface="League Spartan"/>
              </a:rPr>
              <a:t>STRENGTH</a:t>
            </a:r>
            <a:endParaRPr lang="en-US" sz="3499" spc="174" dirty="0">
              <a:solidFill>
                <a:srgbClr val="00B0F0"/>
              </a:solidFill>
              <a:latin typeface="League Spartan"/>
              <a:ea typeface="League Spartan"/>
              <a:cs typeface="League Spartan"/>
              <a:sym typeface="League Spartan"/>
            </a:endParaRPr>
          </a:p>
        </p:txBody>
      </p:sp>
      <p:sp>
        <p:nvSpPr>
          <p:cNvPr id="39" name="TextBox 16"/>
          <p:cNvSpPr txBox="1"/>
          <p:nvPr/>
        </p:nvSpPr>
        <p:spPr>
          <a:xfrm>
            <a:off x="1187450" y="4965700"/>
            <a:ext cx="1641761" cy="459741"/>
          </a:xfrm>
          <a:prstGeom prst="rect">
            <a:avLst/>
          </a:prstGeom>
        </p:spPr>
        <p:txBody>
          <a:bodyPr lIns="0" tIns="0" rIns="0" bIns="0" rtlCol="0" anchor="t">
            <a:spAutoFit/>
          </a:bodyPr>
          <a:lstStyle/>
          <a:p>
            <a:pPr algn="l">
              <a:lnSpc>
                <a:spcPts val="3499"/>
              </a:lnSpc>
            </a:pPr>
            <a:r>
              <a:rPr lang="en-US" sz="2800" spc="174" dirty="0" smtClean="0">
                <a:solidFill>
                  <a:srgbClr val="00B0F0"/>
                </a:solidFill>
                <a:latin typeface="League Spartan"/>
                <a:ea typeface="League Spartan"/>
                <a:cs typeface="League Spartan"/>
                <a:sym typeface="League Spartan"/>
              </a:rPr>
              <a:t>OUR</a:t>
            </a:r>
            <a:endParaRPr lang="en-US" sz="3499" spc="174" dirty="0">
              <a:solidFill>
                <a:srgbClr val="00B0F0"/>
              </a:solidFill>
              <a:latin typeface="League Spartan"/>
              <a:ea typeface="League Spartan"/>
              <a:cs typeface="League Spartan"/>
              <a:sym typeface="League Spartan"/>
            </a:endParaRPr>
          </a:p>
        </p:txBody>
      </p:sp>
      <p:sp>
        <p:nvSpPr>
          <p:cNvPr id="4" name="AutoShape 6" descr="Banner Background Imag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object 19">
            <a:extLst>
              <a:ext uri="{FF2B5EF4-FFF2-40B4-BE49-F238E27FC236}">
                <a16:creationId xmlns:a16="http://schemas.microsoft.com/office/drawing/2014/main" id="{A2B71668-0A34-59C5-7FDB-C9869432A836}"/>
              </a:ext>
            </a:extLst>
          </p:cNvPr>
          <p:cNvSpPr txBox="1"/>
          <p:nvPr/>
        </p:nvSpPr>
        <p:spPr>
          <a:xfrm>
            <a:off x="3168650" y="6032500"/>
            <a:ext cx="4038600" cy="3738203"/>
          </a:xfrm>
          <a:prstGeom prst="rect">
            <a:avLst/>
          </a:prstGeom>
        </p:spPr>
        <p:txBody>
          <a:bodyPr vert="horz" wrap="square" lIns="0" tIns="10160" rIns="0" bIns="0" rtlCol="0">
            <a:spAutoFit/>
          </a:bodyPr>
          <a:lstStyle/>
          <a:p>
            <a:pPr marL="12700" marR="5080">
              <a:lnSpc>
                <a:spcPct val="101400"/>
              </a:lnSpc>
              <a:spcBef>
                <a:spcPts val="80"/>
              </a:spcBef>
            </a:pPr>
            <a:r>
              <a:rPr sz="1400" b="1" dirty="0">
                <a:solidFill>
                  <a:srgbClr val="5DD5FF"/>
                </a:solidFill>
                <a:latin typeface="Calibri"/>
                <a:cs typeface="Calibri"/>
              </a:rPr>
              <a:t>Our</a:t>
            </a:r>
            <a:r>
              <a:rPr sz="1400" b="1" spc="130" dirty="0">
                <a:solidFill>
                  <a:srgbClr val="5DD5FF"/>
                </a:solidFill>
                <a:latin typeface="Calibri"/>
                <a:cs typeface="Calibri"/>
              </a:rPr>
              <a:t> </a:t>
            </a:r>
            <a:r>
              <a:rPr lang="en-US" sz="1400" b="1" spc="130" dirty="0" smtClean="0">
                <a:solidFill>
                  <a:srgbClr val="5DD5FF"/>
                </a:solidFill>
                <a:latin typeface="Calibri"/>
                <a:cs typeface="Calibri"/>
              </a:rPr>
              <a:t>main strength is our </a:t>
            </a:r>
            <a:r>
              <a:rPr sz="1400" b="1" dirty="0" smtClean="0">
                <a:solidFill>
                  <a:srgbClr val="5DD5FF"/>
                </a:solidFill>
                <a:latin typeface="Calibri"/>
                <a:cs typeface="Calibri"/>
              </a:rPr>
              <a:t>Human</a:t>
            </a:r>
            <a:r>
              <a:rPr sz="1400" b="1" spc="130" dirty="0" smtClean="0">
                <a:solidFill>
                  <a:srgbClr val="5DD5FF"/>
                </a:solidFill>
                <a:latin typeface="Calibri"/>
                <a:cs typeface="Calibri"/>
              </a:rPr>
              <a:t> </a:t>
            </a:r>
            <a:r>
              <a:rPr sz="1400" b="1" dirty="0">
                <a:solidFill>
                  <a:srgbClr val="5DD5FF"/>
                </a:solidFill>
                <a:latin typeface="Calibri"/>
                <a:cs typeface="Calibri"/>
              </a:rPr>
              <a:t>Resource</a:t>
            </a:r>
            <a:r>
              <a:rPr sz="1400" b="1" spc="130" dirty="0">
                <a:solidFill>
                  <a:srgbClr val="5DD5FF"/>
                </a:solidFill>
                <a:latin typeface="Calibri"/>
                <a:cs typeface="Calibri"/>
              </a:rPr>
              <a:t> </a:t>
            </a:r>
            <a:r>
              <a:rPr lang="en-US" sz="1400" b="1" dirty="0" smtClean="0">
                <a:solidFill>
                  <a:srgbClr val="5DD5FF"/>
                </a:solidFill>
                <a:latin typeface="Calibri"/>
                <a:cs typeface="Calibri"/>
              </a:rPr>
              <a:t>which</a:t>
            </a:r>
            <a:r>
              <a:rPr sz="1400" b="1" spc="125" dirty="0" smtClean="0">
                <a:solidFill>
                  <a:srgbClr val="5DD5FF"/>
                </a:solidFill>
                <a:latin typeface="Calibri"/>
                <a:cs typeface="Calibri"/>
              </a:rPr>
              <a:t> </a:t>
            </a:r>
            <a:r>
              <a:rPr sz="1400" b="1" dirty="0" smtClean="0">
                <a:solidFill>
                  <a:srgbClr val="5DD5FF"/>
                </a:solidFill>
                <a:latin typeface="Calibri"/>
                <a:cs typeface="Calibri"/>
              </a:rPr>
              <a:t>includes</a:t>
            </a:r>
            <a:r>
              <a:rPr lang="en-US" sz="1400" b="1" dirty="0" smtClean="0">
                <a:solidFill>
                  <a:srgbClr val="5DD5FF"/>
                </a:solidFill>
                <a:latin typeface="Calibri"/>
                <a:cs typeface="Calibri"/>
              </a:rPr>
              <a:t>, </a:t>
            </a:r>
            <a:r>
              <a:rPr sz="1400" b="1" spc="130" dirty="0" smtClean="0">
                <a:solidFill>
                  <a:srgbClr val="5DD5FF"/>
                </a:solidFill>
                <a:latin typeface="Calibri"/>
                <a:cs typeface="Calibri"/>
              </a:rPr>
              <a:t> </a:t>
            </a:r>
            <a:r>
              <a:rPr lang="en-US" sz="1400" b="1" spc="130" dirty="0" smtClean="0">
                <a:solidFill>
                  <a:srgbClr val="5DD5FF"/>
                </a:solidFill>
                <a:latin typeface="Calibri"/>
                <a:cs typeface="Calibri"/>
              </a:rPr>
              <a:t>not limited to </a:t>
            </a:r>
            <a:r>
              <a:rPr lang="en-US" sz="1400" b="1" spc="-10" dirty="0" smtClean="0">
                <a:solidFill>
                  <a:srgbClr val="5DD5FF"/>
                </a:solidFill>
                <a:latin typeface="Calibri"/>
                <a:cs typeface="Calibri"/>
              </a:rPr>
              <a:t>-</a:t>
            </a:r>
            <a:endParaRPr sz="1400" dirty="0">
              <a:solidFill>
                <a:srgbClr val="5DD5FF"/>
              </a:solidFill>
              <a:latin typeface="Calibri"/>
              <a:cs typeface="Calibri"/>
            </a:endParaRPr>
          </a:p>
          <a:p>
            <a:pPr marL="469900">
              <a:lnSpc>
                <a:spcPct val="100000"/>
              </a:lnSpc>
              <a:spcBef>
                <a:spcPts val="1280"/>
              </a:spcBef>
            </a:pPr>
            <a:r>
              <a:rPr sz="1200" dirty="0">
                <a:solidFill>
                  <a:schemeClr val="bg1"/>
                </a:solidFill>
                <a:cs typeface="Calibri"/>
              </a:rPr>
              <a:t>No.</a:t>
            </a:r>
            <a:r>
              <a:rPr sz="1200" spc="-15" dirty="0">
                <a:solidFill>
                  <a:schemeClr val="bg1"/>
                </a:solidFill>
                <a:cs typeface="Calibri"/>
              </a:rPr>
              <a:t> </a:t>
            </a:r>
            <a:r>
              <a:rPr sz="1200" dirty="0">
                <a:solidFill>
                  <a:schemeClr val="bg1"/>
                </a:solidFill>
                <a:cs typeface="Calibri"/>
              </a:rPr>
              <a:t>of</a:t>
            </a:r>
            <a:r>
              <a:rPr sz="1200" spc="-25" dirty="0">
                <a:solidFill>
                  <a:schemeClr val="bg1"/>
                </a:solidFill>
                <a:cs typeface="Calibri"/>
              </a:rPr>
              <a:t> </a:t>
            </a:r>
            <a:r>
              <a:rPr sz="1200" dirty="0">
                <a:solidFill>
                  <a:schemeClr val="bg1"/>
                </a:solidFill>
                <a:cs typeface="Calibri"/>
              </a:rPr>
              <a:t>Project</a:t>
            </a:r>
            <a:r>
              <a:rPr sz="1200" spc="-15" dirty="0">
                <a:solidFill>
                  <a:schemeClr val="bg1"/>
                </a:solidFill>
                <a:cs typeface="Calibri"/>
              </a:rPr>
              <a:t> </a:t>
            </a:r>
            <a:r>
              <a:rPr sz="1200" dirty="0">
                <a:solidFill>
                  <a:schemeClr val="bg1"/>
                </a:solidFill>
                <a:cs typeface="Calibri"/>
              </a:rPr>
              <a:t>Managers</a:t>
            </a:r>
            <a:r>
              <a:rPr sz="1200" spc="-25" dirty="0">
                <a:solidFill>
                  <a:schemeClr val="bg1"/>
                </a:solidFill>
                <a:cs typeface="Calibri"/>
              </a:rPr>
              <a:t> </a:t>
            </a:r>
            <a:r>
              <a:rPr sz="1200" dirty="0">
                <a:solidFill>
                  <a:schemeClr val="bg1"/>
                </a:solidFill>
                <a:cs typeface="Calibri"/>
              </a:rPr>
              <a:t>(PMP Certified)</a:t>
            </a:r>
            <a:r>
              <a:rPr sz="1200" spc="-15" dirty="0">
                <a:solidFill>
                  <a:schemeClr val="bg1"/>
                </a:solidFill>
                <a:cs typeface="Calibri"/>
              </a:rPr>
              <a:t> </a:t>
            </a:r>
            <a:r>
              <a:rPr sz="1200" dirty="0">
                <a:solidFill>
                  <a:schemeClr val="bg1"/>
                </a:solidFill>
                <a:cs typeface="Calibri"/>
              </a:rPr>
              <a:t>–</a:t>
            </a:r>
            <a:r>
              <a:rPr sz="1200" spc="-20" dirty="0">
                <a:solidFill>
                  <a:schemeClr val="bg1"/>
                </a:solidFill>
                <a:cs typeface="Calibri"/>
              </a:rPr>
              <a:t> </a:t>
            </a:r>
            <a:r>
              <a:rPr sz="1200" spc="-50" dirty="0">
                <a:solidFill>
                  <a:schemeClr val="bg1"/>
                </a:solidFill>
                <a:cs typeface="Calibri"/>
              </a:rPr>
              <a:t>4</a:t>
            </a:r>
            <a:endParaRPr sz="1200" dirty="0">
              <a:solidFill>
                <a:schemeClr val="bg1"/>
              </a:solidFill>
              <a:cs typeface="Calibri"/>
            </a:endParaRPr>
          </a:p>
          <a:p>
            <a:pPr marL="469900" marR="8890">
              <a:lnSpc>
                <a:spcPct val="102000"/>
              </a:lnSpc>
            </a:pPr>
            <a:r>
              <a:rPr sz="1200" dirty="0">
                <a:solidFill>
                  <a:schemeClr val="bg1"/>
                </a:solidFill>
                <a:cs typeface="Calibri"/>
              </a:rPr>
              <a:t>No.</a:t>
            </a:r>
            <a:r>
              <a:rPr sz="1200" spc="125" dirty="0">
                <a:solidFill>
                  <a:schemeClr val="bg1"/>
                </a:solidFill>
                <a:cs typeface="Calibri"/>
              </a:rPr>
              <a:t> </a:t>
            </a:r>
            <a:r>
              <a:rPr sz="1200" dirty="0">
                <a:solidFill>
                  <a:schemeClr val="bg1"/>
                </a:solidFill>
                <a:cs typeface="Calibri"/>
              </a:rPr>
              <a:t>of</a:t>
            </a:r>
            <a:r>
              <a:rPr sz="1200" spc="120" dirty="0">
                <a:solidFill>
                  <a:schemeClr val="bg1"/>
                </a:solidFill>
                <a:cs typeface="Calibri"/>
              </a:rPr>
              <a:t> </a:t>
            </a:r>
            <a:r>
              <a:rPr lang="en-US" sz="1200" spc="120" dirty="0" smtClean="0">
                <a:solidFill>
                  <a:schemeClr val="bg1"/>
                </a:solidFill>
                <a:cs typeface="Calibri"/>
              </a:rPr>
              <a:t> </a:t>
            </a:r>
            <a:r>
              <a:rPr lang="en-GB" sz="1200" spc="140" dirty="0">
                <a:solidFill>
                  <a:schemeClr val="bg1"/>
                </a:solidFill>
                <a:cs typeface="Calibri"/>
              </a:rPr>
              <a:t> </a:t>
            </a:r>
            <a:r>
              <a:rPr lang="en-GB" sz="1200" dirty="0">
                <a:solidFill>
                  <a:schemeClr val="bg1"/>
                </a:solidFill>
                <a:cs typeface="Calibri"/>
              </a:rPr>
              <a:t>Telecom</a:t>
            </a:r>
            <a:r>
              <a:rPr lang="en-GB" sz="1200" spc="120" dirty="0">
                <a:solidFill>
                  <a:schemeClr val="bg1"/>
                </a:solidFill>
                <a:cs typeface="Calibri"/>
              </a:rPr>
              <a:t> </a:t>
            </a:r>
            <a:r>
              <a:rPr lang="en-GB" sz="1200" spc="120" dirty="0" smtClean="0">
                <a:solidFill>
                  <a:schemeClr val="bg1"/>
                </a:solidFill>
                <a:cs typeface="Calibri"/>
              </a:rPr>
              <a:t> </a:t>
            </a:r>
            <a:r>
              <a:rPr sz="1200" dirty="0" smtClean="0">
                <a:solidFill>
                  <a:schemeClr val="bg1"/>
                </a:solidFill>
                <a:cs typeface="Calibri"/>
              </a:rPr>
              <a:t>Engineers</a:t>
            </a:r>
            <a:r>
              <a:rPr sz="1200" spc="135" dirty="0" smtClean="0">
                <a:solidFill>
                  <a:schemeClr val="bg1"/>
                </a:solidFill>
                <a:cs typeface="Calibri"/>
              </a:rPr>
              <a:t> </a:t>
            </a:r>
            <a:r>
              <a:rPr sz="1200" dirty="0" smtClean="0">
                <a:solidFill>
                  <a:schemeClr val="bg1"/>
                </a:solidFill>
                <a:cs typeface="Calibri"/>
              </a:rPr>
              <a:t>(</a:t>
            </a:r>
            <a:r>
              <a:rPr sz="1200" dirty="0">
                <a:solidFill>
                  <a:schemeClr val="bg1"/>
                </a:solidFill>
                <a:cs typeface="Calibri"/>
              </a:rPr>
              <a:t>Ericsson</a:t>
            </a:r>
            <a:r>
              <a:rPr sz="1200" spc="140" dirty="0">
                <a:solidFill>
                  <a:schemeClr val="bg1"/>
                </a:solidFill>
                <a:cs typeface="Calibri"/>
              </a:rPr>
              <a:t> </a:t>
            </a:r>
            <a:r>
              <a:rPr sz="1200" dirty="0">
                <a:solidFill>
                  <a:schemeClr val="bg1"/>
                </a:solidFill>
                <a:cs typeface="Calibri"/>
              </a:rPr>
              <a:t>/</a:t>
            </a:r>
            <a:r>
              <a:rPr sz="1200" spc="125" dirty="0">
                <a:solidFill>
                  <a:schemeClr val="bg1"/>
                </a:solidFill>
                <a:cs typeface="Calibri"/>
              </a:rPr>
              <a:t> </a:t>
            </a:r>
            <a:r>
              <a:rPr sz="1200" dirty="0">
                <a:solidFill>
                  <a:schemeClr val="bg1"/>
                </a:solidFill>
                <a:cs typeface="Calibri"/>
              </a:rPr>
              <a:t>Huawei</a:t>
            </a:r>
            <a:r>
              <a:rPr sz="1200" spc="125" dirty="0">
                <a:solidFill>
                  <a:schemeClr val="bg1"/>
                </a:solidFill>
                <a:cs typeface="Calibri"/>
              </a:rPr>
              <a:t> </a:t>
            </a:r>
            <a:r>
              <a:rPr sz="1200" dirty="0">
                <a:solidFill>
                  <a:schemeClr val="bg1"/>
                </a:solidFill>
                <a:cs typeface="Calibri"/>
              </a:rPr>
              <a:t>/</a:t>
            </a:r>
            <a:r>
              <a:rPr sz="1200" spc="135" dirty="0">
                <a:solidFill>
                  <a:schemeClr val="bg1"/>
                </a:solidFill>
                <a:cs typeface="Calibri"/>
              </a:rPr>
              <a:t> </a:t>
            </a:r>
            <a:r>
              <a:rPr sz="1200" spc="-10" dirty="0">
                <a:solidFill>
                  <a:schemeClr val="bg1"/>
                </a:solidFill>
                <a:cs typeface="Calibri"/>
              </a:rPr>
              <a:t>Nokia </a:t>
            </a:r>
            <a:r>
              <a:rPr sz="1200" dirty="0">
                <a:solidFill>
                  <a:schemeClr val="bg1"/>
                </a:solidFill>
                <a:cs typeface="Calibri"/>
              </a:rPr>
              <a:t>System</a:t>
            </a:r>
            <a:r>
              <a:rPr sz="1200" spc="-30" dirty="0">
                <a:solidFill>
                  <a:schemeClr val="bg1"/>
                </a:solidFill>
                <a:cs typeface="Calibri"/>
              </a:rPr>
              <a:t> </a:t>
            </a:r>
            <a:r>
              <a:rPr sz="1200" dirty="0">
                <a:solidFill>
                  <a:schemeClr val="bg1"/>
                </a:solidFill>
                <a:cs typeface="Calibri"/>
              </a:rPr>
              <a:t>Capable)</a:t>
            </a:r>
            <a:r>
              <a:rPr sz="1200" spc="-20" dirty="0">
                <a:solidFill>
                  <a:schemeClr val="bg1"/>
                </a:solidFill>
                <a:cs typeface="Calibri"/>
              </a:rPr>
              <a:t> </a:t>
            </a:r>
            <a:r>
              <a:rPr sz="1200" dirty="0">
                <a:solidFill>
                  <a:schemeClr val="bg1"/>
                </a:solidFill>
                <a:cs typeface="Calibri"/>
              </a:rPr>
              <a:t>–</a:t>
            </a:r>
            <a:r>
              <a:rPr sz="1200" spc="-15" dirty="0">
                <a:solidFill>
                  <a:schemeClr val="bg1"/>
                </a:solidFill>
                <a:cs typeface="Calibri"/>
              </a:rPr>
              <a:t> </a:t>
            </a:r>
            <a:r>
              <a:rPr sz="1200" spc="-50" dirty="0">
                <a:solidFill>
                  <a:schemeClr val="bg1"/>
                </a:solidFill>
                <a:cs typeface="Calibri"/>
              </a:rPr>
              <a:t>8</a:t>
            </a:r>
            <a:endParaRPr sz="1200" dirty="0">
              <a:solidFill>
                <a:schemeClr val="bg1"/>
              </a:solidFill>
              <a:cs typeface="Calibri"/>
            </a:endParaRPr>
          </a:p>
          <a:p>
            <a:pPr marL="469900">
              <a:lnSpc>
                <a:spcPct val="100000"/>
              </a:lnSpc>
              <a:spcBef>
                <a:spcPts val="10"/>
              </a:spcBef>
            </a:pPr>
            <a:r>
              <a:rPr sz="1200" dirty="0">
                <a:solidFill>
                  <a:schemeClr val="bg1"/>
                </a:solidFill>
                <a:cs typeface="Calibri"/>
              </a:rPr>
              <a:t>No.</a:t>
            </a:r>
            <a:r>
              <a:rPr sz="1200" spc="-20" dirty="0">
                <a:solidFill>
                  <a:schemeClr val="bg1"/>
                </a:solidFill>
                <a:cs typeface="Calibri"/>
              </a:rPr>
              <a:t> </a:t>
            </a:r>
            <a:r>
              <a:rPr sz="1200" dirty="0">
                <a:solidFill>
                  <a:schemeClr val="bg1"/>
                </a:solidFill>
                <a:cs typeface="Calibri"/>
              </a:rPr>
              <a:t>of</a:t>
            </a:r>
            <a:r>
              <a:rPr sz="1200" spc="-25" dirty="0">
                <a:solidFill>
                  <a:schemeClr val="bg1"/>
                </a:solidFill>
                <a:cs typeface="Calibri"/>
              </a:rPr>
              <a:t> </a:t>
            </a:r>
            <a:r>
              <a:rPr sz="1200" dirty="0">
                <a:solidFill>
                  <a:schemeClr val="bg1"/>
                </a:solidFill>
                <a:cs typeface="Calibri"/>
              </a:rPr>
              <a:t>Engineers</a:t>
            </a:r>
            <a:r>
              <a:rPr sz="1200" spc="-25" dirty="0">
                <a:solidFill>
                  <a:schemeClr val="bg1"/>
                </a:solidFill>
                <a:cs typeface="Calibri"/>
              </a:rPr>
              <a:t> </a:t>
            </a:r>
            <a:r>
              <a:rPr sz="1200" dirty="0">
                <a:solidFill>
                  <a:schemeClr val="bg1"/>
                </a:solidFill>
                <a:cs typeface="Calibri"/>
              </a:rPr>
              <a:t>for</a:t>
            </a:r>
            <a:r>
              <a:rPr sz="1200" spc="-15" dirty="0">
                <a:solidFill>
                  <a:schemeClr val="bg1"/>
                </a:solidFill>
                <a:cs typeface="Calibri"/>
              </a:rPr>
              <a:t> </a:t>
            </a:r>
            <a:r>
              <a:rPr sz="1200" dirty="0">
                <a:solidFill>
                  <a:schemeClr val="bg1"/>
                </a:solidFill>
                <a:cs typeface="Calibri"/>
              </a:rPr>
              <a:t>Fixed</a:t>
            </a:r>
            <a:r>
              <a:rPr sz="1200" spc="-15" dirty="0">
                <a:solidFill>
                  <a:schemeClr val="bg1"/>
                </a:solidFill>
                <a:cs typeface="Calibri"/>
              </a:rPr>
              <a:t> </a:t>
            </a:r>
            <a:r>
              <a:rPr sz="1200" dirty="0">
                <a:solidFill>
                  <a:schemeClr val="bg1"/>
                </a:solidFill>
                <a:cs typeface="Calibri"/>
              </a:rPr>
              <a:t>Network</a:t>
            </a:r>
            <a:r>
              <a:rPr sz="1200" spc="-5" dirty="0">
                <a:solidFill>
                  <a:schemeClr val="bg1"/>
                </a:solidFill>
                <a:cs typeface="Calibri"/>
              </a:rPr>
              <a:t> </a:t>
            </a:r>
            <a:r>
              <a:rPr sz="1200" dirty="0">
                <a:solidFill>
                  <a:schemeClr val="bg1"/>
                </a:solidFill>
                <a:cs typeface="Calibri"/>
              </a:rPr>
              <a:t>–</a:t>
            </a:r>
            <a:r>
              <a:rPr sz="1200" spc="-20" dirty="0">
                <a:solidFill>
                  <a:schemeClr val="bg1"/>
                </a:solidFill>
                <a:cs typeface="Calibri"/>
              </a:rPr>
              <a:t> </a:t>
            </a:r>
            <a:r>
              <a:rPr sz="1200" spc="-50" dirty="0">
                <a:solidFill>
                  <a:schemeClr val="bg1"/>
                </a:solidFill>
                <a:cs typeface="Calibri"/>
              </a:rPr>
              <a:t>8</a:t>
            </a:r>
            <a:endParaRPr sz="1200" dirty="0">
              <a:solidFill>
                <a:schemeClr val="bg1"/>
              </a:solidFill>
              <a:cs typeface="Calibri"/>
            </a:endParaRPr>
          </a:p>
          <a:p>
            <a:pPr marL="469900" marR="42545">
              <a:lnSpc>
                <a:spcPct val="102000"/>
              </a:lnSpc>
            </a:pPr>
            <a:r>
              <a:rPr sz="1200" dirty="0">
                <a:solidFill>
                  <a:schemeClr val="bg1"/>
                </a:solidFill>
                <a:cs typeface="Calibri"/>
              </a:rPr>
              <a:t>No.</a:t>
            </a:r>
            <a:r>
              <a:rPr sz="1200" spc="-15" dirty="0">
                <a:solidFill>
                  <a:schemeClr val="bg1"/>
                </a:solidFill>
                <a:cs typeface="Calibri"/>
              </a:rPr>
              <a:t> </a:t>
            </a:r>
            <a:r>
              <a:rPr sz="1200" dirty="0">
                <a:solidFill>
                  <a:schemeClr val="bg1"/>
                </a:solidFill>
                <a:cs typeface="Calibri"/>
              </a:rPr>
              <a:t>of</a:t>
            </a:r>
            <a:r>
              <a:rPr sz="1200" spc="-10" dirty="0">
                <a:solidFill>
                  <a:schemeClr val="bg1"/>
                </a:solidFill>
                <a:cs typeface="Calibri"/>
              </a:rPr>
              <a:t> Supervisors</a:t>
            </a:r>
            <a:r>
              <a:rPr sz="1200" spc="-20" dirty="0">
                <a:solidFill>
                  <a:schemeClr val="bg1"/>
                </a:solidFill>
                <a:cs typeface="Calibri"/>
              </a:rPr>
              <a:t> </a:t>
            </a:r>
            <a:r>
              <a:rPr sz="1200" dirty="0">
                <a:solidFill>
                  <a:schemeClr val="bg1"/>
                </a:solidFill>
                <a:cs typeface="Calibri"/>
              </a:rPr>
              <a:t>/ Technicians</a:t>
            </a:r>
            <a:r>
              <a:rPr sz="1200" spc="-5" dirty="0">
                <a:solidFill>
                  <a:schemeClr val="bg1"/>
                </a:solidFill>
                <a:cs typeface="Calibri"/>
              </a:rPr>
              <a:t> </a:t>
            </a:r>
            <a:r>
              <a:rPr sz="1200" dirty="0">
                <a:solidFill>
                  <a:schemeClr val="bg1"/>
                </a:solidFill>
                <a:cs typeface="Calibri"/>
              </a:rPr>
              <a:t>–</a:t>
            </a:r>
            <a:r>
              <a:rPr sz="1200" spc="200" dirty="0">
                <a:solidFill>
                  <a:schemeClr val="bg1"/>
                </a:solidFill>
                <a:cs typeface="Calibri"/>
              </a:rPr>
              <a:t> </a:t>
            </a:r>
            <a:r>
              <a:rPr sz="1200" dirty="0">
                <a:solidFill>
                  <a:schemeClr val="bg1"/>
                </a:solidFill>
                <a:cs typeface="Calibri"/>
              </a:rPr>
              <a:t>65</a:t>
            </a:r>
            <a:r>
              <a:rPr sz="1200" spc="-10" dirty="0">
                <a:solidFill>
                  <a:schemeClr val="bg1"/>
                </a:solidFill>
                <a:cs typeface="Calibri"/>
              </a:rPr>
              <a:t> </a:t>
            </a:r>
            <a:endParaRPr lang="en-US" sz="1200" spc="-10" dirty="0" smtClean="0">
              <a:solidFill>
                <a:schemeClr val="bg1"/>
              </a:solidFill>
              <a:cs typeface="Calibri"/>
            </a:endParaRPr>
          </a:p>
          <a:p>
            <a:pPr marL="469900" marR="42545">
              <a:lnSpc>
                <a:spcPct val="102000"/>
              </a:lnSpc>
            </a:pPr>
            <a:r>
              <a:rPr sz="1200" dirty="0" smtClean="0">
                <a:solidFill>
                  <a:schemeClr val="bg1"/>
                </a:solidFill>
                <a:cs typeface="Calibri"/>
              </a:rPr>
              <a:t>(Fixed</a:t>
            </a:r>
            <a:r>
              <a:rPr lang="en-US" sz="1200" dirty="0" smtClean="0">
                <a:solidFill>
                  <a:schemeClr val="bg1"/>
                </a:solidFill>
                <a:cs typeface="Calibri"/>
              </a:rPr>
              <a:t> &amp; Mobile </a:t>
            </a:r>
            <a:r>
              <a:rPr sz="1200" spc="-15" dirty="0" smtClean="0">
                <a:solidFill>
                  <a:schemeClr val="bg1"/>
                </a:solidFill>
                <a:cs typeface="Calibri"/>
              </a:rPr>
              <a:t> </a:t>
            </a:r>
            <a:r>
              <a:rPr sz="1200" dirty="0">
                <a:solidFill>
                  <a:schemeClr val="bg1"/>
                </a:solidFill>
                <a:cs typeface="Calibri"/>
              </a:rPr>
              <a:t>Network</a:t>
            </a:r>
            <a:r>
              <a:rPr sz="1200" spc="-10" dirty="0">
                <a:solidFill>
                  <a:schemeClr val="bg1"/>
                </a:solidFill>
                <a:cs typeface="Calibri"/>
              </a:rPr>
              <a:t> </a:t>
            </a:r>
            <a:r>
              <a:rPr sz="1200" dirty="0">
                <a:solidFill>
                  <a:schemeClr val="bg1"/>
                </a:solidFill>
                <a:cs typeface="Calibri"/>
              </a:rPr>
              <a:t>&amp;</a:t>
            </a:r>
            <a:r>
              <a:rPr sz="1200" spc="-5" dirty="0">
                <a:solidFill>
                  <a:schemeClr val="bg1"/>
                </a:solidFill>
                <a:cs typeface="Calibri"/>
              </a:rPr>
              <a:t> </a:t>
            </a:r>
            <a:r>
              <a:rPr lang="en-US" sz="1200" spc="-25" dirty="0" smtClean="0">
                <a:solidFill>
                  <a:schemeClr val="bg1"/>
                </a:solidFill>
                <a:cs typeface="Calibri"/>
              </a:rPr>
              <a:t>IT ) </a:t>
            </a:r>
            <a:r>
              <a:rPr sz="1200" dirty="0" smtClean="0">
                <a:solidFill>
                  <a:schemeClr val="bg1"/>
                </a:solidFill>
                <a:cs typeface="Calibri"/>
              </a:rPr>
              <a:t> </a:t>
            </a:r>
            <a:endParaRPr lang="en-US" sz="1200" dirty="0" smtClean="0">
              <a:solidFill>
                <a:schemeClr val="bg1"/>
              </a:solidFill>
              <a:cs typeface="Calibri"/>
            </a:endParaRPr>
          </a:p>
          <a:p>
            <a:pPr marL="469900" marR="42545">
              <a:lnSpc>
                <a:spcPct val="102000"/>
              </a:lnSpc>
            </a:pPr>
            <a:r>
              <a:rPr sz="1200" dirty="0" smtClean="0">
                <a:solidFill>
                  <a:schemeClr val="bg1"/>
                </a:solidFill>
                <a:cs typeface="Calibri"/>
              </a:rPr>
              <a:t>No</a:t>
            </a:r>
            <a:r>
              <a:rPr sz="1200" dirty="0">
                <a:solidFill>
                  <a:schemeClr val="bg1"/>
                </a:solidFill>
                <a:cs typeface="Calibri"/>
              </a:rPr>
              <a:t>.</a:t>
            </a:r>
            <a:r>
              <a:rPr sz="1200" spc="-10" dirty="0">
                <a:solidFill>
                  <a:schemeClr val="bg1"/>
                </a:solidFill>
                <a:cs typeface="Calibri"/>
              </a:rPr>
              <a:t> </a:t>
            </a:r>
            <a:r>
              <a:rPr sz="1200" dirty="0">
                <a:solidFill>
                  <a:schemeClr val="bg1"/>
                </a:solidFill>
                <a:cs typeface="Calibri"/>
              </a:rPr>
              <a:t>of</a:t>
            </a:r>
            <a:r>
              <a:rPr sz="1200" spc="-20" dirty="0">
                <a:solidFill>
                  <a:schemeClr val="bg1"/>
                </a:solidFill>
                <a:cs typeface="Calibri"/>
              </a:rPr>
              <a:t> </a:t>
            </a:r>
            <a:r>
              <a:rPr sz="1200" dirty="0">
                <a:solidFill>
                  <a:schemeClr val="bg1"/>
                </a:solidFill>
                <a:cs typeface="Calibri"/>
              </a:rPr>
              <a:t>Riggers</a:t>
            </a:r>
            <a:r>
              <a:rPr sz="1200" spc="-10" dirty="0">
                <a:solidFill>
                  <a:schemeClr val="bg1"/>
                </a:solidFill>
                <a:cs typeface="Calibri"/>
              </a:rPr>
              <a:t> </a:t>
            </a:r>
            <a:r>
              <a:rPr sz="1200" dirty="0">
                <a:solidFill>
                  <a:schemeClr val="bg1"/>
                </a:solidFill>
                <a:cs typeface="Calibri"/>
              </a:rPr>
              <a:t>–</a:t>
            </a:r>
            <a:r>
              <a:rPr sz="1200" spc="-10" dirty="0">
                <a:solidFill>
                  <a:schemeClr val="bg1"/>
                </a:solidFill>
                <a:cs typeface="Calibri"/>
              </a:rPr>
              <a:t> </a:t>
            </a:r>
            <a:r>
              <a:rPr sz="1200" spc="-50" dirty="0">
                <a:solidFill>
                  <a:schemeClr val="bg1"/>
                </a:solidFill>
                <a:cs typeface="Calibri"/>
              </a:rPr>
              <a:t>4</a:t>
            </a:r>
            <a:endParaRPr sz="1200" dirty="0">
              <a:solidFill>
                <a:schemeClr val="bg1"/>
              </a:solidFill>
              <a:cs typeface="Calibri"/>
            </a:endParaRPr>
          </a:p>
          <a:p>
            <a:pPr>
              <a:lnSpc>
                <a:spcPct val="100000"/>
              </a:lnSpc>
              <a:spcBef>
                <a:spcPts val="900"/>
              </a:spcBef>
            </a:pPr>
            <a:endParaRPr sz="1000" dirty="0">
              <a:solidFill>
                <a:schemeClr val="bg1"/>
              </a:solidFill>
              <a:latin typeface="Calibri"/>
              <a:cs typeface="Calibri"/>
            </a:endParaRPr>
          </a:p>
          <a:p>
            <a:pPr marL="12700" marR="5080">
              <a:lnSpc>
                <a:spcPct val="117100"/>
              </a:lnSpc>
            </a:pPr>
            <a:r>
              <a:rPr sz="1400" b="1" dirty="0">
                <a:solidFill>
                  <a:srgbClr val="5DD5FF"/>
                </a:solidFill>
                <a:latin typeface="Calibri"/>
                <a:cs typeface="Calibri"/>
              </a:rPr>
              <a:t>No.</a:t>
            </a:r>
            <a:r>
              <a:rPr sz="1400" b="1" spc="105" dirty="0">
                <a:solidFill>
                  <a:srgbClr val="5DD5FF"/>
                </a:solidFill>
                <a:latin typeface="Calibri"/>
                <a:cs typeface="Calibri"/>
              </a:rPr>
              <a:t>  </a:t>
            </a:r>
            <a:r>
              <a:rPr sz="1400" b="1" dirty="0">
                <a:solidFill>
                  <a:srgbClr val="5DD5FF"/>
                </a:solidFill>
                <a:latin typeface="Calibri"/>
                <a:cs typeface="Calibri"/>
              </a:rPr>
              <a:t>of</a:t>
            </a:r>
            <a:r>
              <a:rPr sz="1400" b="1" spc="110" dirty="0">
                <a:solidFill>
                  <a:srgbClr val="5DD5FF"/>
                </a:solidFill>
                <a:latin typeface="Calibri"/>
                <a:cs typeface="Calibri"/>
              </a:rPr>
              <a:t>  </a:t>
            </a:r>
            <a:r>
              <a:rPr sz="1400" b="1" dirty="0">
                <a:solidFill>
                  <a:srgbClr val="5DD5FF"/>
                </a:solidFill>
                <a:latin typeface="Calibri"/>
                <a:cs typeface="Calibri"/>
              </a:rPr>
              <a:t>Vehicles</a:t>
            </a:r>
            <a:r>
              <a:rPr sz="1400" b="1" spc="110" dirty="0">
                <a:solidFill>
                  <a:srgbClr val="5DD5FF"/>
                </a:solidFill>
                <a:latin typeface="Calibri"/>
                <a:cs typeface="Calibri"/>
              </a:rPr>
              <a:t>  </a:t>
            </a:r>
            <a:r>
              <a:rPr sz="1400" b="1" dirty="0">
                <a:solidFill>
                  <a:srgbClr val="5DD5FF"/>
                </a:solidFill>
                <a:latin typeface="Calibri"/>
                <a:cs typeface="Calibri"/>
              </a:rPr>
              <a:t>(Includes</a:t>
            </a:r>
            <a:r>
              <a:rPr sz="1400" b="1" spc="114" dirty="0">
                <a:solidFill>
                  <a:srgbClr val="5DD5FF"/>
                </a:solidFill>
                <a:latin typeface="Calibri"/>
                <a:cs typeface="Calibri"/>
              </a:rPr>
              <a:t>  </a:t>
            </a:r>
            <a:r>
              <a:rPr sz="1400" b="1" dirty="0">
                <a:solidFill>
                  <a:srgbClr val="5DD5FF"/>
                </a:solidFill>
                <a:latin typeface="Calibri"/>
                <a:cs typeface="Calibri"/>
              </a:rPr>
              <a:t>Sedan,</a:t>
            </a:r>
            <a:r>
              <a:rPr sz="1400" b="1" spc="110" dirty="0">
                <a:solidFill>
                  <a:srgbClr val="5DD5FF"/>
                </a:solidFill>
                <a:latin typeface="Calibri"/>
                <a:cs typeface="Calibri"/>
              </a:rPr>
              <a:t>  </a:t>
            </a:r>
            <a:r>
              <a:rPr sz="1400" b="1" dirty="0">
                <a:solidFill>
                  <a:srgbClr val="5DD5FF"/>
                </a:solidFill>
                <a:latin typeface="Calibri"/>
                <a:cs typeface="Calibri"/>
              </a:rPr>
              <a:t>Mini</a:t>
            </a:r>
            <a:r>
              <a:rPr sz="1400" b="1" spc="105" dirty="0">
                <a:solidFill>
                  <a:srgbClr val="5DD5FF"/>
                </a:solidFill>
                <a:latin typeface="Calibri"/>
                <a:cs typeface="Calibri"/>
              </a:rPr>
              <a:t>  </a:t>
            </a:r>
            <a:r>
              <a:rPr sz="1400" b="1" spc="-20" dirty="0">
                <a:solidFill>
                  <a:srgbClr val="5DD5FF"/>
                </a:solidFill>
                <a:latin typeface="Calibri"/>
                <a:cs typeface="Calibri"/>
              </a:rPr>
              <a:t>Bus, </a:t>
            </a:r>
            <a:r>
              <a:rPr sz="1400" b="1" dirty="0">
                <a:solidFill>
                  <a:srgbClr val="5DD5FF"/>
                </a:solidFill>
                <a:latin typeface="Calibri"/>
                <a:cs typeface="Calibri"/>
              </a:rPr>
              <a:t>Pickup,</a:t>
            </a:r>
            <a:r>
              <a:rPr sz="1400" b="1" spc="-25" dirty="0">
                <a:solidFill>
                  <a:srgbClr val="5DD5FF"/>
                </a:solidFill>
                <a:latin typeface="Calibri"/>
                <a:cs typeface="Calibri"/>
              </a:rPr>
              <a:t> </a:t>
            </a:r>
            <a:r>
              <a:rPr sz="1400" b="1" dirty="0">
                <a:solidFill>
                  <a:srgbClr val="5DD5FF"/>
                </a:solidFill>
                <a:latin typeface="Calibri"/>
                <a:cs typeface="Calibri"/>
              </a:rPr>
              <a:t>etc.)</a:t>
            </a:r>
            <a:r>
              <a:rPr sz="1400" b="1" spc="-40" dirty="0">
                <a:solidFill>
                  <a:srgbClr val="5DD5FF"/>
                </a:solidFill>
                <a:latin typeface="Calibri"/>
                <a:cs typeface="Calibri"/>
              </a:rPr>
              <a:t> </a:t>
            </a:r>
            <a:r>
              <a:rPr sz="1400" b="1" dirty="0">
                <a:solidFill>
                  <a:srgbClr val="5DD5FF"/>
                </a:solidFill>
                <a:latin typeface="Calibri"/>
                <a:cs typeface="Calibri"/>
              </a:rPr>
              <a:t>–</a:t>
            </a:r>
            <a:r>
              <a:rPr sz="1400" b="1" spc="-25" dirty="0">
                <a:solidFill>
                  <a:srgbClr val="5DD5FF"/>
                </a:solidFill>
                <a:latin typeface="Calibri"/>
                <a:cs typeface="Calibri"/>
              </a:rPr>
              <a:t> 75+</a:t>
            </a:r>
            <a:endParaRPr sz="1400" dirty="0">
              <a:solidFill>
                <a:srgbClr val="5DD5FF"/>
              </a:solidFill>
              <a:latin typeface="Calibri"/>
              <a:cs typeface="Calibri"/>
            </a:endParaRPr>
          </a:p>
          <a:p>
            <a:pPr marL="12700">
              <a:lnSpc>
                <a:spcPct val="100000"/>
              </a:lnSpc>
              <a:spcBef>
                <a:spcPts val="1285"/>
              </a:spcBef>
            </a:pPr>
            <a:r>
              <a:rPr sz="1400" b="1" dirty="0">
                <a:solidFill>
                  <a:srgbClr val="5DD5FF"/>
                </a:solidFill>
                <a:latin typeface="Calibri"/>
                <a:cs typeface="Calibri"/>
              </a:rPr>
              <a:t>Material</a:t>
            </a:r>
            <a:r>
              <a:rPr sz="1400" b="1" spc="-45" dirty="0">
                <a:solidFill>
                  <a:srgbClr val="5DD5FF"/>
                </a:solidFill>
                <a:latin typeface="Calibri"/>
                <a:cs typeface="Calibri"/>
              </a:rPr>
              <a:t> </a:t>
            </a:r>
            <a:r>
              <a:rPr sz="1400" b="1" dirty="0">
                <a:solidFill>
                  <a:srgbClr val="5DD5FF"/>
                </a:solidFill>
                <a:latin typeface="Calibri"/>
                <a:cs typeface="Calibri"/>
              </a:rPr>
              <a:t>Storage</a:t>
            </a:r>
            <a:r>
              <a:rPr sz="1400" b="1" spc="-55" dirty="0">
                <a:solidFill>
                  <a:srgbClr val="5DD5FF"/>
                </a:solidFill>
                <a:latin typeface="Calibri"/>
                <a:cs typeface="Calibri"/>
              </a:rPr>
              <a:t> </a:t>
            </a:r>
            <a:r>
              <a:rPr sz="1400" b="1" dirty="0">
                <a:solidFill>
                  <a:srgbClr val="5DD5FF"/>
                </a:solidFill>
                <a:latin typeface="Calibri"/>
                <a:cs typeface="Calibri"/>
              </a:rPr>
              <a:t>Facility</a:t>
            </a:r>
            <a:r>
              <a:rPr sz="1400" b="1" spc="-40" dirty="0">
                <a:solidFill>
                  <a:srgbClr val="5DD5FF"/>
                </a:solidFill>
                <a:latin typeface="Calibri"/>
                <a:cs typeface="Calibri"/>
              </a:rPr>
              <a:t> </a:t>
            </a:r>
            <a:r>
              <a:rPr sz="1400" b="1" spc="-50" dirty="0" smtClean="0">
                <a:solidFill>
                  <a:srgbClr val="5DD5FF"/>
                </a:solidFill>
                <a:latin typeface="Calibri"/>
                <a:cs typeface="Calibri"/>
              </a:rPr>
              <a:t>–</a:t>
            </a:r>
            <a:r>
              <a:rPr lang="en-US" sz="1400" b="1" spc="-50" dirty="0" smtClean="0">
                <a:solidFill>
                  <a:srgbClr val="5DD5FF"/>
                </a:solidFill>
                <a:latin typeface="Calibri"/>
                <a:cs typeface="Calibri"/>
              </a:rPr>
              <a:t> 2 warehouses</a:t>
            </a:r>
            <a:endParaRPr sz="1400" dirty="0">
              <a:solidFill>
                <a:srgbClr val="5DD5FF"/>
              </a:solidFill>
              <a:latin typeface="Calibri"/>
              <a:cs typeface="Calibri"/>
            </a:endParaRPr>
          </a:p>
          <a:p>
            <a:pPr marL="469900">
              <a:lnSpc>
                <a:spcPct val="100000"/>
              </a:lnSpc>
              <a:spcBef>
                <a:spcPts val="1300"/>
              </a:spcBef>
            </a:pPr>
            <a:r>
              <a:rPr sz="1200" dirty="0" smtClean="0">
                <a:solidFill>
                  <a:schemeClr val="bg1"/>
                </a:solidFill>
                <a:latin typeface="Calibri"/>
                <a:cs typeface="Calibri"/>
              </a:rPr>
              <a:t>For</a:t>
            </a:r>
            <a:r>
              <a:rPr sz="1200" spc="-20" dirty="0" smtClean="0">
                <a:solidFill>
                  <a:schemeClr val="bg1"/>
                </a:solidFill>
                <a:latin typeface="Calibri"/>
                <a:cs typeface="Calibri"/>
              </a:rPr>
              <a:t> </a:t>
            </a:r>
            <a:r>
              <a:rPr sz="1200" dirty="0">
                <a:solidFill>
                  <a:schemeClr val="bg1"/>
                </a:solidFill>
                <a:latin typeface="Calibri"/>
                <a:cs typeface="Calibri"/>
              </a:rPr>
              <a:t>medium</a:t>
            </a:r>
            <a:r>
              <a:rPr sz="1200" spc="-20" dirty="0">
                <a:solidFill>
                  <a:schemeClr val="bg1"/>
                </a:solidFill>
                <a:latin typeface="Calibri"/>
                <a:cs typeface="Calibri"/>
              </a:rPr>
              <a:t> </a:t>
            </a:r>
            <a:r>
              <a:rPr sz="1200" dirty="0">
                <a:solidFill>
                  <a:schemeClr val="bg1"/>
                </a:solidFill>
                <a:latin typeface="Calibri"/>
                <a:cs typeface="Calibri"/>
              </a:rPr>
              <a:t>&amp;</a:t>
            </a:r>
            <a:r>
              <a:rPr sz="1200" spc="-20" dirty="0">
                <a:solidFill>
                  <a:schemeClr val="bg1"/>
                </a:solidFill>
                <a:latin typeface="Calibri"/>
                <a:cs typeface="Calibri"/>
              </a:rPr>
              <a:t> </a:t>
            </a:r>
            <a:r>
              <a:rPr sz="1200" dirty="0">
                <a:solidFill>
                  <a:schemeClr val="bg1"/>
                </a:solidFill>
                <a:latin typeface="Calibri"/>
                <a:cs typeface="Calibri"/>
              </a:rPr>
              <a:t>Large</a:t>
            </a:r>
            <a:r>
              <a:rPr sz="1200" spc="-20" dirty="0">
                <a:solidFill>
                  <a:schemeClr val="bg1"/>
                </a:solidFill>
                <a:latin typeface="Calibri"/>
                <a:cs typeface="Calibri"/>
              </a:rPr>
              <a:t> </a:t>
            </a:r>
            <a:r>
              <a:rPr sz="1200" dirty="0">
                <a:solidFill>
                  <a:schemeClr val="bg1"/>
                </a:solidFill>
                <a:latin typeface="Calibri"/>
                <a:cs typeface="Calibri"/>
              </a:rPr>
              <a:t>scale</a:t>
            </a:r>
            <a:r>
              <a:rPr sz="1200" spc="-20" dirty="0">
                <a:solidFill>
                  <a:schemeClr val="bg1"/>
                </a:solidFill>
                <a:latin typeface="Calibri"/>
                <a:cs typeface="Calibri"/>
              </a:rPr>
              <a:t> </a:t>
            </a:r>
            <a:r>
              <a:rPr sz="1200" spc="-10" dirty="0">
                <a:solidFill>
                  <a:schemeClr val="bg1"/>
                </a:solidFill>
                <a:latin typeface="Calibri"/>
                <a:cs typeface="Calibri"/>
              </a:rPr>
              <a:t>projects</a:t>
            </a:r>
            <a:endParaRPr sz="1200" dirty="0">
              <a:solidFill>
                <a:schemeClr val="bg1"/>
              </a:solidFill>
              <a:latin typeface="Calibri"/>
              <a:cs typeface="Calibri"/>
            </a:endParaRPr>
          </a:p>
          <a:p>
            <a:pPr marL="469900" marR="6985">
              <a:lnSpc>
                <a:spcPts val="1220"/>
              </a:lnSpc>
              <a:spcBef>
                <a:spcPts val="35"/>
              </a:spcBef>
            </a:pPr>
            <a:r>
              <a:rPr sz="1200" dirty="0">
                <a:solidFill>
                  <a:schemeClr val="bg1"/>
                </a:solidFill>
                <a:latin typeface="Calibri"/>
                <a:cs typeface="Calibri"/>
              </a:rPr>
              <a:t>Additional</a:t>
            </a:r>
            <a:r>
              <a:rPr sz="1200" spc="20" dirty="0">
                <a:solidFill>
                  <a:schemeClr val="bg1"/>
                </a:solidFill>
                <a:latin typeface="Calibri"/>
                <a:cs typeface="Calibri"/>
              </a:rPr>
              <a:t> </a:t>
            </a:r>
            <a:r>
              <a:rPr sz="1200" dirty="0">
                <a:solidFill>
                  <a:schemeClr val="bg1"/>
                </a:solidFill>
                <a:latin typeface="Calibri"/>
                <a:cs typeface="Calibri"/>
              </a:rPr>
              <a:t>Logistics</a:t>
            </a:r>
            <a:r>
              <a:rPr sz="1200" spc="15" dirty="0">
                <a:solidFill>
                  <a:schemeClr val="bg1"/>
                </a:solidFill>
                <a:latin typeface="Calibri"/>
                <a:cs typeface="Calibri"/>
              </a:rPr>
              <a:t> </a:t>
            </a:r>
            <a:r>
              <a:rPr sz="1200" dirty="0">
                <a:solidFill>
                  <a:schemeClr val="bg1"/>
                </a:solidFill>
                <a:latin typeface="Calibri"/>
                <a:cs typeface="Calibri"/>
              </a:rPr>
              <a:t>and</a:t>
            </a:r>
            <a:r>
              <a:rPr sz="1200" spc="25" dirty="0">
                <a:solidFill>
                  <a:schemeClr val="bg1"/>
                </a:solidFill>
                <a:latin typeface="Calibri"/>
                <a:cs typeface="Calibri"/>
              </a:rPr>
              <a:t> </a:t>
            </a:r>
            <a:r>
              <a:rPr sz="1200" dirty="0">
                <a:solidFill>
                  <a:schemeClr val="bg1"/>
                </a:solidFill>
                <a:latin typeface="Calibri"/>
                <a:cs typeface="Calibri"/>
              </a:rPr>
              <a:t>Warehouse</a:t>
            </a:r>
            <a:r>
              <a:rPr sz="1200" spc="15" dirty="0">
                <a:solidFill>
                  <a:schemeClr val="bg1"/>
                </a:solidFill>
                <a:latin typeface="Calibri"/>
                <a:cs typeface="Calibri"/>
              </a:rPr>
              <a:t> </a:t>
            </a:r>
            <a:r>
              <a:rPr sz="1200" dirty="0">
                <a:solidFill>
                  <a:schemeClr val="bg1"/>
                </a:solidFill>
                <a:latin typeface="Calibri"/>
                <a:cs typeface="Calibri"/>
              </a:rPr>
              <a:t>facility</a:t>
            </a:r>
            <a:r>
              <a:rPr sz="1200" spc="50" dirty="0">
                <a:solidFill>
                  <a:schemeClr val="bg1"/>
                </a:solidFill>
                <a:latin typeface="Calibri"/>
                <a:cs typeface="Calibri"/>
              </a:rPr>
              <a:t> </a:t>
            </a:r>
            <a:r>
              <a:rPr sz="1200" dirty="0">
                <a:solidFill>
                  <a:schemeClr val="bg1"/>
                </a:solidFill>
                <a:latin typeface="Calibri"/>
                <a:cs typeface="Calibri"/>
              </a:rPr>
              <a:t>-</a:t>
            </a:r>
            <a:r>
              <a:rPr sz="1200" spc="20" dirty="0">
                <a:solidFill>
                  <a:schemeClr val="bg1"/>
                </a:solidFill>
                <a:latin typeface="Calibri"/>
                <a:cs typeface="Calibri"/>
              </a:rPr>
              <a:t> </a:t>
            </a:r>
            <a:r>
              <a:rPr sz="1200" dirty="0">
                <a:solidFill>
                  <a:schemeClr val="bg1"/>
                </a:solidFill>
                <a:latin typeface="Calibri"/>
                <a:cs typeface="Calibri"/>
              </a:rPr>
              <a:t>as</a:t>
            </a:r>
            <a:r>
              <a:rPr sz="1200" spc="15" dirty="0">
                <a:solidFill>
                  <a:schemeClr val="bg1"/>
                </a:solidFill>
                <a:latin typeface="Calibri"/>
                <a:cs typeface="Calibri"/>
              </a:rPr>
              <a:t> </a:t>
            </a:r>
            <a:r>
              <a:rPr sz="1200" dirty="0">
                <a:solidFill>
                  <a:schemeClr val="bg1"/>
                </a:solidFill>
                <a:latin typeface="Calibri"/>
                <a:cs typeface="Calibri"/>
              </a:rPr>
              <a:t>per</a:t>
            </a:r>
            <a:r>
              <a:rPr sz="1200" spc="20" dirty="0">
                <a:solidFill>
                  <a:schemeClr val="bg1"/>
                </a:solidFill>
                <a:latin typeface="Calibri"/>
                <a:cs typeface="Calibri"/>
              </a:rPr>
              <a:t> </a:t>
            </a:r>
            <a:r>
              <a:rPr sz="1200" spc="-10" dirty="0">
                <a:solidFill>
                  <a:schemeClr val="bg1"/>
                </a:solidFill>
                <a:latin typeface="Calibri"/>
                <a:cs typeface="Calibri"/>
              </a:rPr>
              <a:t>Project Requirements</a:t>
            </a:r>
            <a:endParaRPr sz="1200" dirty="0">
              <a:solidFill>
                <a:schemeClr val="bg1"/>
              </a:solidFill>
              <a:latin typeface="Calibri"/>
              <a:cs typeface="Calibri"/>
            </a:endParaRPr>
          </a:p>
        </p:txBody>
      </p:sp>
      <p:sp>
        <p:nvSpPr>
          <p:cNvPr id="5" name="AutoShape 10" descr="Banner Background Image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78BBCFDC-912F-E546-D723-7055A23378A1}"/>
              </a:ext>
            </a:extLst>
          </p:cNvPr>
          <p:cNvSpPr/>
          <p:nvPr/>
        </p:nvSpPr>
        <p:spPr>
          <a:xfrm rot="-5400000" flipH="1" flipV="1">
            <a:off x="-1566000" y="1566000"/>
            <a:ext cx="10692000" cy="7560000"/>
          </a:xfrm>
          <a:custGeom>
            <a:avLst/>
            <a:gdLst/>
            <a:ahLst/>
            <a:cxnLst/>
            <a:rect l="l" t="t" r="r" b="b"/>
            <a:pathLst>
              <a:path w="10692000" h="7560000">
                <a:moveTo>
                  <a:pt x="0" y="7560000"/>
                </a:moveTo>
                <a:lnTo>
                  <a:pt x="0" y="0"/>
                </a:lnTo>
                <a:lnTo>
                  <a:pt x="10692000" y="0"/>
                </a:lnTo>
                <a:lnTo>
                  <a:pt x="10692000" y="7560000"/>
                </a:lnTo>
                <a:lnTo>
                  <a:pt x="0" y="7560000"/>
                </a:lnTo>
                <a:close/>
              </a:path>
            </a:pathLst>
          </a:custGeom>
          <a:blipFill>
            <a:blip r:embed="rId2"/>
            <a:stretch>
              <a:fillRect t="-3433" b="-3433"/>
            </a:stretch>
          </a:blipFill>
        </p:spPr>
        <p:txBody>
          <a:bodyPr/>
          <a:lstStyle/>
          <a:p>
            <a:endParaRPr lang="en-IN" dirty="0"/>
          </a:p>
        </p:txBody>
      </p:sp>
      <p:pic>
        <p:nvPicPr>
          <p:cNvPr id="14" name="Picture 13"/>
          <p:cNvPicPr>
            <a:picLocks noChangeAspect="1"/>
          </p:cNvPicPr>
          <p:nvPr/>
        </p:nvPicPr>
        <p:blipFill>
          <a:blip r:embed="rId3"/>
          <a:stretch>
            <a:fillRect/>
          </a:stretch>
        </p:blipFill>
        <p:spPr>
          <a:xfrm>
            <a:off x="1" y="12700"/>
            <a:ext cx="7556500" cy="2514600"/>
          </a:xfrm>
          <a:prstGeom prst="rect">
            <a:avLst/>
          </a:prstGeom>
        </p:spPr>
      </p:pic>
      <p:sp>
        <p:nvSpPr>
          <p:cNvPr id="3" name="Freeform 3">
            <a:extLst>
              <a:ext uri="{FF2B5EF4-FFF2-40B4-BE49-F238E27FC236}">
                <a16:creationId xmlns:a16="http://schemas.microsoft.com/office/drawing/2014/main" id="{4B6B936D-FE11-E981-6464-3AA3CCBA1327}"/>
              </a:ext>
            </a:extLst>
          </p:cNvPr>
          <p:cNvSpPr/>
          <p:nvPr/>
        </p:nvSpPr>
        <p:spPr>
          <a:xfrm flipH="1">
            <a:off x="6138401" y="9455209"/>
            <a:ext cx="1421599" cy="1236791"/>
          </a:xfrm>
          <a:custGeom>
            <a:avLst/>
            <a:gdLst/>
            <a:ahLst/>
            <a:cxnLst/>
            <a:rect l="l" t="t" r="r" b="b"/>
            <a:pathLst>
              <a:path w="1421599" h="1236791">
                <a:moveTo>
                  <a:pt x="1421599" y="0"/>
                </a:moveTo>
                <a:lnTo>
                  <a:pt x="0" y="0"/>
                </a:lnTo>
                <a:lnTo>
                  <a:pt x="0" y="1236791"/>
                </a:lnTo>
                <a:lnTo>
                  <a:pt x="1421599" y="1236791"/>
                </a:lnTo>
                <a:lnTo>
                  <a:pt x="1421599"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4">
            <a:extLst>
              <a:ext uri="{FF2B5EF4-FFF2-40B4-BE49-F238E27FC236}">
                <a16:creationId xmlns:a16="http://schemas.microsoft.com/office/drawing/2014/main" id="{02A48649-BDEE-B0D6-B7FE-56608F17418C}"/>
              </a:ext>
            </a:extLst>
          </p:cNvPr>
          <p:cNvSpPr/>
          <p:nvPr/>
        </p:nvSpPr>
        <p:spPr>
          <a:xfrm flipH="1">
            <a:off x="577850" y="9842500"/>
            <a:ext cx="917662" cy="255798"/>
          </a:xfrm>
          <a:custGeom>
            <a:avLst/>
            <a:gdLst/>
            <a:ahLst/>
            <a:cxnLst/>
            <a:rect l="l" t="t" r="r" b="b"/>
            <a:pathLst>
              <a:path w="917662" h="255798">
                <a:moveTo>
                  <a:pt x="917661" y="0"/>
                </a:moveTo>
                <a:lnTo>
                  <a:pt x="0" y="0"/>
                </a:lnTo>
                <a:lnTo>
                  <a:pt x="0" y="255798"/>
                </a:lnTo>
                <a:lnTo>
                  <a:pt x="917661" y="255798"/>
                </a:lnTo>
                <a:lnTo>
                  <a:pt x="917661"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object 13">
            <a:extLst>
              <a:ext uri="{FF2B5EF4-FFF2-40B4-BE49-F238E27FC236}">
                <a16:creationId xmlns:a16="http://schemas.microsoft.com/office/drawing/2014/main" id="{65B0D350-1820-BA52-AC09-6A81B266E864}"/>
              </a:ext>
            </a:extLst>
          </p:cNvPr>
          <p:cNvSpPr txBox="1"/>
          <p:nvPr/>
        </p:nvSpPr>
        <p:spPr>
          <a:xfrm>
            <a:off x="349251" y="3213100"/>
            <a:ext cx="8077200" cy="6451190"/>
          </a:xfrm>
          <a:prstGeom prst="rect">
            <a:avLst/>
          </a:prstGeom>
        </p:spPr>
        <p:txBody>
          <a:bodyPr vert="horz" wrap="square" lIns="0" tIns="12700" rIns="0" bIns="0" rtlCol="0">
            <a:spAutoFit/>
          </a:bodyPr>
          <a:lstStyle/>
          <a:p>
            <a:pPr marL="184150" indent="-171450">
              <a:lnSpc>
                <a:spcPct val="100000"/>
              </a:lnSpc>
              <a:spcBef>
                <a:spcPts val="100"/>
              </a:spcBef>
              <a:buFont typeface="Wingdings" panose="05000000000000000000" pitchFamily="2" charset="2"/>
              <a:buChar char="q"/>
            </a:pPr>
            <a:r>
              <a:rPr lang="en-GB" sz="1300" dirty="0">
                <a:solidFill>
                  <a:srgbClr val="FFFFFF"/>
                </a:solidFill>
                <a:cs typeface="Calibri"/>
              </a:rPr>
              <a:t>Telecom</a:t>
            </a:r>
            <a:r>
              <a:rPr lang="en-GB" sz="1300" spc="-25" dirty="0">
                <a:solidFill>
                  <a:srgbClr val="FFFFFF"/>
                </a:solidFill>
                <a:cs typeface="Calibri"/>
              </a:rPr>
              <a:t> </a:t>
            </a:r>
            <a:r>
              <a:rPr lang="en-GB" sz="1300" dirty="0">
                <a:solidFill>
                  <a:srgbClr val="FFFFFF"/>
                </a:solidFill>
                <a:cs typeface="Calibri"/>
              </a:rPr>
              <a:t>Equipment</a:t>
            </a:r>
            <a:r>
              <a:rPr lang="en-GB" sz="1300" spc="-35" dirty="0">
                <a:solidFill>
                  <a:srgbClr val="FFFFFF"/>
                </a:solidFill>
                <a:cs typeface="Calibri"/>
              </a:rPr>
              <a:t> </a:t>
            </a:r>
            <a:r>
              <a:rPr lang="en-GB" sz="1300" dirty="0">
                <a:solidFill>
                  <a:srgbClr val="FFFFFF"/>
                </a:solidFill>
                <a:cs typeface="Calibri"/>
              </a:rPr>
              <a:t>Installation</a:t>
            </a:r>
            <a:r>
              <a:rPr lang="en-GB" sz="1300" spc="-20" dirty="0">
                <a:solidFill>
                  <a:srgbClr val="FFFFFF"/>
                </a:solidFill>
                <a:cs typeface="Calibri"/>
              </a:rPr>
              <a:t> </a:t>
            </a:r>
            <a:r>
              <a:rPr lang="en-GB" sz="1300" dirty="0">
                <a:solidFill>
                  <a:srgbClr val="FFFFFF"/>
                </a:solidFill>
                <a:cs typeface="Calibri"/>
              </a:rPr>
              <a:t>(Huawei</a:t>
            </a:r>
            <a:r>
              <a:rPr lang="en-GB" sz="1300" spc="-25" dirty="0">
                <a:solidFill>
                  <a:srgbClr val="FFFFFF"/>
                </a:solidFill>
                <a:cs typeface="Calibri"/>
              </a:rPr>
              <a:t> </a:t>
            </a:r>
            <a:r>
              <a:rPr lang="en-GB" sz="1300" dirty="0">
                <a:solidFill>
                  <a:srgbClr val="FFFFFF"/>
                </a:solidFill>
                <a:cs typeface="Calibri"/>
              </a:rPr>
              <a:t>&amp;</a:t>
            </a:r>
            <a:r>
              <a:rPr lang="en-GB" sz="1300" spc="-35" dirty="0">
                <a:solidFill>
                  <a:srgbClr val="FFFFFF"/>
                </a:solidFill>
                <a:cs typeface="Calibri"/>
              </a:rPr>
              <a:t> </a:t>
            </a:r>
            <a:r>
              <a:rPr lang="en-GB" sz="1300" dirty="0">
                <a:solidFill>
                  <a:srgbClr val="FFFFFF"/>
                </a:solidFill>
                <a:cs typeface="Calibri"/>
              </a:rPr>
              <a:t>Ericsson)</a:t>
            </a:r>
            <a:r>
              <a:rPr lang="en-GB" sz="1300" spc="-20" dirty="0">
                <a:solidFill>
                  <a:srgbClr val="FFFFFF"/>
                </a:solidFill>
                <a:cs typeface="Calibri"/>
              </a:rPr>
              <a:t> </a:t>
            </a:r>
            <a:r>
              <a:rPr lang="en-GB" sz="1300" dirty="0">
                <a:solidFill>
                  <a:srgbClr val="FFFFFF"/>
                </a:solidFill>
                <a:cs typeface="Calibri"/>
              </a:rPr>
              <a:t>–</a:t>
            </a:r>
            <a:r>
              <a:rPr lang="en-GB" sz="1300" spc="465" dirty="0">
                <a:solidFill>
                  <a:srgbClr val="FFFFFF"/>
                </a:solidFill>
                <a:cs typeface="Calibri"/>
              </a:rPr>
              <a:t> </a:t>
            </a:r>
            <a:r>
              <a:rPr lang="en-GB" sz="1300" dirty="0">
                <a:solidFill>
                  <a:srgbClr val="FFFFFF"/>
                </a:solidFill>
                <a:cs typeface="Calibri"/>
              </a:rPr>
              <a:t>Various</a:t>
            </a:r>
            <a:r>
              <a:rPr lang="en-GB" sz="1300" spc="-40" dirty="0">
                <a:solidFill>
                  <a:srgbClr val="FFFFFF"/>
                </a:solidFill>
                <a:cs typeface="Calibri"/>
              </a:rPr>
              <a:t> </a:t>
            </a:r>
            <a:r>
              <a:rPr lang="en-GB" sz="1300" spc="-10" dirty="0">
                <a:solidFill>
                  <a:srgbClr val="FFFFFF"/>
                </a:solidFill>
                <a:cs typeface="Calibri"/>
              </a:rPr>
              <a:t>Customers</a:t>
            </a:r>
            <a:endParaRPr lang="en-GB" sz="1300" dirty="0">
              <a:cs typeface="Calibri"/>
            </a:endParaRPr>
          </a:p>
          <a:p>
            <a:pPr marL="184150" marR="750570" indent="-171450">
              <a:lnSpc>
                <a:spcPct val="186700"/>
              </a:lnSpc>
              <a:buFont typeface="Wingdings" panose="05000000000000000000" pitchFamily="2" charset="2"/>
              <a:buChar char="q"/>
            </a:pPr>
            <a:r>
              <a:rPr lang="en-GB" sz="1300" spc="-10" dirty="0">
                <a:solidFill>
                  <a:srgbClr val="FFFFFF"/>
                </a:solidFill>
                <a:cs typeface="Calibri"/>
              </a:rPr>
              <a:t>Structure Cabling Building Fiberization (</a:t>
            </a:r>
            <a:r>
              <a:rPr lang="en-GB" sz="1300" spc="-10" dirty="0" smtClean="0">
                <a:solidFill>
                  <a:srgbClr val="FFFFFF"/>
                </a:solidFill>
                <a:cs typeface="Calibri"/>
              </a:rPr>
              <a:t>10000+) Buildings  (</a:t>
            </a:r>
            <a:r>
              <a:rPr lang="en-GB" sz="1300" spc="-10" dirty="0" err="1" smtClean="0">
                <a:solidFill>
                  <a:srgbClr val="FFFFFF"/>
                </a:solidFill>
                <a:cs typeface="Calibri"/>
              </a:rPr>
              <a:t>MDU</a:t>
            </a:r>
            <a:r>
              <a:rPr lang="en-GB" sz="1300" spc="-10" dirty="0" smtClean="0">
                <a:solidFill>
                  <a:srgbClr val="FFFFFF"/>
                </a:solidFill>
                <a:cs typeface="Calibri"/>
              </a:rPr>
              <a:t>) - BNET</a:t>
            </a:r>
            <a:endParaRPr lang="en-GB" sz="1300" spc="-10" dirty="0">
              <a:solidFill>
                <a:srgbClr val="FFFFFF"/>
              </a:solidFill>
              <a:cs typeface="Calibri"/>
            </a:endParaRPr>
          </a:p>
          <a:p>
            <a:pPr marL="184150" marR="750570" indent="-171450">
              <a:lnSpc>
                <a:spcPct val="186700"/>
              </a:lnSpc>
              <a:buFont typeface="Wingdings" panose="05000000000000000000" pitchFamily="2" charset="2"/>
              <a:buChar char="q"/>
            </a:pPr>
            <a:r>
              <a:rPr lang="en-GB" sz="1300" spc="-10" dirty="0">
                <a:solidFill>
                  <a:srgbClr val="FFFFFF"/>
                </a:solidFill>
                <a:cs typeface="Calibri"/>
              </a:rPr>
              <a:t>Client </a:t>
            </a:r>
            <a:r>
              <a:rPr lang="en-GB" sz="1300" dirty="0">
                <a:solidFill>
                  <a:srgbClr val="FFFFFF"/>
                </a:solidFill>
                <a:cs typeface="Calibri"/>
              </a:rPr>
              <a:t>Indoor</a:t>
            </a:r>
            <a:r>
              <a:rPr lang="en-GB" sz="1300" spc="-35" dirty="0">
                <a:solidFill>
                  <a:srgbClr val="FFFFFF"/>
                </a:solidFill>
                <a:cs typeface="Calibri"/>
              </a:rPr>
              <a:t> </a:t>
            </a:r>
            <a:r>
              <a:rPr lang="en-GB" sz="1300" dirty="0">
                <a:solidFill>
                  <a:srgbClr val="FFFFFF"/>
                </a:solidFill>
                <a:cs typeface="Calibri"/>
              </a:rPr>
              <a:t>Shelter</a:t>
            </a:r>
            <a:r>
              <a:rPr lang="en-GB" sz="1300" spc="-30" dirty="0">
                <a:solidFill>
                  <a:srgbClr val="FFFFFF"/>
                </a:solidFill>
                <a:cs typeface="Calibri"/>
              </a:rPr>
              <a:t> </a:t>
            </a:r>
            <a:r>
              <a:rPr lang="en-GB" sz="1300" dirty="0">
                <a:solidFill>
                  <a:srgbClr val="FFFFFF"/>
                </a:solidFill>
                <a:cs typeface="Calibri"/>
              </a:rPr>
              <a:t>to</a:t>
            </a:r>
            <a:r>
              <a:rPr lang="en-GB" sz="1300" spc="-25" dirty="0">
                <a:solidFill>
                  <a:srgbClr val="FFFFFF"/>
                </a:solidFill>
                <a:cs typeface="Calibri"/>
              </a:rPr>
              <a:t> </a:t>
            </a:r>
            <a:r>
              <a:rPr lang="en-GB" sz="1300" dirty="0">
                <a:solidFill>
                  <a:srgbClr val="FFFFFF"/>
                </a:solidFill>
                <a:cs typeface="Calibri"/>
              </a:rPr>
              <a:t>Outdoor</a:t>
            </a:r>
            <a:r>
              <a:rPr lang="en-GB" sz="1300" spc="-20" dirty="0">
                <a:solidFill>
                  <a:srgbClr val="FFFFFF"/>
                </a:solidFill>
                <a:cs typeface="Calibri"/>
              </a:rPr>
              <a:t> </a:t>
            </a:r>
            <a:r>
              <a:rPr lang="en-GB" sz="1300" dirty="0">
                <a:solidFill>
                  <a:srgbClr val="FFFFFF"/>
                </a:solidFill>
                <a:cs typeface="Calibri"/>
              </a:rPr>
              <a:t>Enclosure</a:t>
            </a:r>
            <a:r>
              <a:rPr lang="en-GB" sz="1300" spc="-30" dirty="0">
                <a:solidFill>
                  <a:srgbClr val="FFFFFF"/>
                </a:solidFill>
                <a:cs typeface="Calibri"/>
              </a:rPr>
              <a:t> </a:t>
            </a:r>
            <a:r>
              <a:rPr lang="en-GB" sz="1300" dirty="0">
                <a:solidFill>
                  <a:srgbClr val="FFFFFF"/>
                </a:solidFill>
                <a:cs typeface="Calibri"/>
              </a:rPr>
              <a:t>Swap</a:t>
            </a:r>
            <a:r>
              <a:rPr lang="en-GB" sz="1300" spc="-20" dirty="0">
                <a:solidFill>
                  <a:srgbClr val="FFFFFF"/>
                </a:solidFill>
                <a:cs typeface="Calibri"/>
              </a:rPr>
              <a:t> </a:t>
            </a:r>
            <a:r>
              <a:rPr lang="en-GB" sz="1300" dirty="0" smtClean="0">
                <a:solidFill>
                  <a:srgbClr val="FFFFFF"/>
                </a:solidFill>
                <a:cs typeface="Calibri"/>
              </a:rPr>
              <a:t>Project, </a:t>
            </a:r>
            <a:r>
              <a:rPr lang="en-GB" sz="1300" spc="-10" dirty="0">
                <a:solidFill>
                  <a:srgbClr val="FFFFFF"/>
                </a:solidFill>
                <a:cs typeface="Calibri"/>
              </a:rPr>
              <a:t>site dismantling</a:t>
            </a:r>
            <a:r>
              <a:rPr lang="en-GB" sz="1300" spc="5" dirty="0" smtClean="0">
                <a:solidFill>
                  <a:srgbClr val="FFFFFF"/>
                </a:solidFill>
                <a:cs typeface="Calibri"/>
              </a:rPr>
              <a:t> </a:t>
            </a:r>
            <a:r>
              <a:rPr lang="en-GB" sz="1300" dirty="0">
                <a:solidFill>
                  <a:srgbClr val="FFFFFF"/>
                </a:solidFill>
                <a:cs typeface="Calibri"/>
              </a:rPr>
              <a:t>–</a:t>
            </a:r>
            <a:r>
              <a:rPr lang="en-GB" sz="1300" spc="-20" dirty="0">
                <a:solidFill>
                  <a:srgbClr val="FFFFFF"/>
                </a:solidFill>
                <a:cs typeface="Calibri"/>
              </a:rPr>
              <a:t> </a:t>
            </a:r>
            <a:r>
              <a:rPr lang="en-GB" sz="1300" spc="-10" dirty="0">
                <a:solidFill>
                  <a:srgbClr val="FFFFFF"/>
                </a:solidFill>
                <a:cs typeface="Calibri"/>
              </a:rPr>
              <a:t>Batelco</a:t>
            </a:r>
          </a:p>
          <a:p>
            <a:pPr marL="184150" marR="750570" indent="-171450">
              <a:lnSpc>
                <a:spcPct val="186700"/>
              </a:lnSpc>
              <a:buFont typeface="Wingdings" panose="05000000000000000000" pitchFamily="2" charset="2"/>
              <a:buChar char="q"/>
            </a:pPr>
            <a:r>
              <a:rPr lang="en-GB" sz="1300" spc="-10" dirty="0" smtClean="0">
                <a:solidFill>
                  <a:srgbClr val="FFFFFF"/>
                </a:solidFill>
                <a:cs typeface="Calibri"/>
              </a:rPr>
              <a:t>Fiber </a:t>
            </a:r>
            <a:r>
              <a:rPr lang="en-GB" sz="1300" spc="-10" dirty="0">
                <a:solidFill>
                  <a:srgbClr val="FFFFFF"/>
                </a:solidFill>
                <a:cs typeface="Calibri"/>
              </a:rPr>
              <a:t>tray </a:t>
            </a:r>
            <a:r>
              <a:rPr lang="en-GB" sz="1300" spc="-10" dirty="0" smtClean="0">
                <a:solidFill>
                  <a:srgbClr val="FFFFFF"/>
                </a:solidFill>
                <a:cs typeface="Calibri"/>
              </a:rPr>
              <a:t>installations -  </a:t>
            </a:r>
            <a:r>
              <a:rPr lang="en-GB" sz="1300" spc="-10" dirty="0">
                <a:solidFill>
                  <a:srgbClr val="FFFFFF"/>
                </a:solidFill>
                <a:cs typeface="Calibri"/>
              </a:rPr>
              <a:t>BNET </a:t>
            </a:r>
          </a:p>
          <a:p>
            <a:pPr marL="184150" marR="750570" indent="-171450">
              <a:lnSpc>
                <a:spcPct val="186700"/>
              </a:lnSpc>
              <a:buFont typeface="Wingdings" panose="05000000000000000000" pitchFamily="2" charset="2"/>
              <a:buChar char="q"/>
            </a:pPr>
            <a:r>
              <a:rPr lang="en-GB" sz="1300" dirty="0">
                <a:solidFill>
                  <a:srgbClr val="FFFFFF"/>
                </a:solidFill>
                <a:cs typeface="Calibri"/>
              </a:rPr>
              <a:t>Delivery</a:t>
            </a:r>
            <a:r>
              <a:rPr lang="en-GB" sz="1300" spc="-30" dirty="0">
                <a:solidFill>
                  <a:srgbClr val="FFFFFF"/>
                </a:solidFill>
                <a:cs typeface="Calibri"/>
              </a:rPr>
              <a:t> </a:t>
            </a:r>
            <a:r>
              <a:rPr lang="en-GB" sz="1300" dirty="0">
                <a:solidFill>
                  <a:srgbClr val="FFFFFF"/>
                </a:solidFill>
                <a:cs typeface="Calibri"/>
              </a:rPr>
              <a:t>and</a:t>
            </a:r>
            <a:r>
              <a:rPr lang="en-GB" sz="1300" spc="-30" dirty="0">
                <a:solidFill>
                  <a:srgbClr val="FFFFFF"/>
                </a:solidFill>
                <a:cs typeface="Calibri"/>
              </a:rPr>
              <a:t> </a:t>
            </a:r>
            <a:r>
              <a:rPr lang="en-GB" sz="1300" dirty="0">
                <a:solidFill>
                  <a:srgbClr val="FFFFFF"/>
                </a:solidFill>
                <a:cs typeface="Calibri"/>
              </a:rPr>
              <a:t>Assurance</a:t>
            </a:r>
            <a:r>
              <a:rPr lang="en-GB" sz="1300" spc="-25" dirty="0">
                <a:solidFill>
                  <a:srgbClr val="FFFFFF"/>
                </a:solidFill>
                <a:cs typeface="Calibri"/>
              </a:rPr>
              <a:t> </a:t>
            </a:r>
            <a:r>
              <a:rPr lang="en-GB" sz="1300" dirty="0">
                <a:solidFill>
                  <a:srgbClr val="FFFFFF"/>
                </a:solidFill>
                <a:cs typeface="Calibri"/>
              </a:rPr>
              <a:t>for</a:t>
            </a:r>
            <a:r>
              <a:rPr lang="en-GB" sz="1300" spc="-25" dirty="0">
                <a:solidFill>
                  <a:srgbClr val="FFFFFF"/>
                </a:solidFill>
                <a:cs typeface="Calibri"/>
              </a:rPr>
              <a:t> </a:t>
            </a:r>
            <a:r>
              <a:rPr lang="en-GB" sz="1300" dirty="0" smtClean="0">
                <a:solidFill>
                  <a:srgbClr val="FFFFFF"/>
                </a:solidFill>
                <a:cs typeface="Calibri"/>
              </a:rPr>
              <a:t>consumers, {Al Dana (VVIP) </a:t>
            </a:r>
            <a:r>
              <a:rPr lang="en-GB" sz="1300" spc="-25" dirty="0" smtClean="0">
                <a:solidFill>
                  <a:srgbClr val="FFFFFF"/>
                </a:solidFill>
                <a:cs typeface="Calibri"/>
              </a:rPr>
              <a:t> </a:t>
            </a:r>
            <a:r>
              <a:rPr lang="en-GB" sz="1300" dirty="0">
                <a:solidFill>
                  <a:srgbClr val="FFFFFF"/>
                </a:solidFill>
                <a:cs typeface="Calibri"/>
              </a:rPr>
              <a:t>and</a:t>
            </a:r>
            <a:r>
              <a:rPr lang="en-GB" sz="1300" spc="-35" dirty="0">
                <a:solidFill>
                  <a:srgbClr val="FFFFFF"/>
                </a:solidFill>
                <a:cs typeface="Calibri"/>
              </a:rPr>
              <a:t> </a:t>
            </a:r>
            <a:r>
              <a:rPr lang="en-GB" sz="1300" dirty="0" smtClean="0">
                <a:solidFill>
                  <a:srgbClr val="FFFFFF"/>
                </a:solidFill>
                <a:cs typeface="Calibri"/>
              </a:rPr>
              <a:t>Enterprise }</a:t>
            </a:r>
            <a:r>
              <a:rPr lang="en-GB" sz="1300" spc="5" dirty="0" smtClean="0">
                <a:solidFill>
                  <a:srgbClr val="FFFFFF"/>
                </a:solidFill>
                <a:cs typeface="Calibri"/>
              </a:rPr>
              <a:t> </a:t>
            </a:r>
            <a:r>
              <a:rPr lang="en-GB" sz="1300" dirty="0">
                <a:solidFill>
                  <a:srgbClr val="FFFFFF"/>
                </a:solidFill>
                <a:cs typeface="Calibri"/>
              </a:rPr>
              <a:t>–</a:t>
            </a:r>
            <a:r>
              <a:rPr lang="en-GB" sz="1300" spc="-25" dirty="0">
                <a:solidFill>
                  <a:srgbClr val="FFFFFF"/>
                </a:solidFill>
                <a:cs typeface="Calibri"/>
              </a:rPr>
              <a:t> </a:t>
            </a:r>
            <a:r>
              <a:rPr lang="en-GB" sz="1300" dirty="0">
                <a:solidFill>
                  <a:srgbClr val="FFFFFF"/>
                </a:solidFill>
                <a:cs typeface="Calibri"/>
              </a:rPr>
              <a:t>BNET</a:t>
            </a:r>
            <a:r>
              <a:rPr lang="en-GB" sz="1300" spc="-20" dirty="0">
                <a:solidFill>
                  <a:srgbClr val="FFFFFF"/>
                </a:solidFill>
                <a:cs typeface="Calibri"/>
              </a:rPr>
              <a:t> </a:t>
            </a:r>
            <a:r>
              <a:rPr lang="en-GB" sz="1300" spc="-10" dirty="0">
                <a:solidFill>
                  <a:srgbClr val="FFFFFF"/>
                </a:solidFill>
                <a:cs typeface="Calibri"/>
              </a:rPr>
              <a:t>BATELCO</a:t>
            </a:r>
            <a:endParaRPr lang="en-GB" sz="1300" dirty="0">
              <a:cs typeface="Calibri"/>
            </a:endParaRPr>
          </a:p>
          <a:p>
            <a:pPr marL="184150" marR="1929130" indent="-171450">
              <a:lnSpc>
                <a:spcPts val="2690"/>
              </a:lnSpc>
              <a:spcBef>
                <a:spcPts val="280"/>
              </a:spcBef>
              <a:buFont typeface="Wingdings" panose="05000000000000000000" pitchFamily="2" charset="2"/>
              <a:buChar char="q"/>
            </a:pPr>
            <a:r>
              <a:rPr lang="en-GB" sz="1300" dirty="0" err="1" smtClean="0">
                <a:solidFill>
                  <a:srgbClr val="FFFFFF"/>
                </a:solidFill>
                <a:cs typeface="Calibri"/>
              </a:rPr>
              <a:t>WiFi</a:t>
            </a:r>
            <a:r>
              <a:rPr lang="en-GB" sz="1300" dirty="0" smtClean="0">
                <a:solidFill>
                  <a:srgbClr val="FFFFFF"/>
                </a:solidFill>
                <a:cs typeface="Calibri"/>
              </a:rPr>
              <a:t>,</a:t>
            </a:r>
            <a:r>
              <a:rPr lang="en-GB" sz="1300" spc="-20" dirty="0" smtClean="0">
                <a:solidFill>
                  <a:srgbClr val="FFFFFF"/>
                </a:solidFill>
                <a:cs typeface="Calibri"/>
              </a:rPr>
              <a:t> </a:t>
            </a:r>
            <a:r>
              <a:rPr lang="en-GB" sz="1300" dirty="0">
                <a:solidFill>
                  <a:srgbClr val="FFFFFF"/>
                </a:solidFill>
                <a:cs typeface="Calibri"/>
              </a:rPr>
              <a:t>Structure</a:t>
            </a:r>
            <a:r>
              <a:rPr lang="en-GB" sz="1300" spc="-20" dirty="0">
                <a:solidFill>
                  <a:srgbClr val="FFFFFF"/>
                </a:solidFill>
                <a:cs typeface="Calibri"/>
              </a:rPr>
              <a:t> </a:t>
            </a:r>
            <a:r>
              <a:rPr lang="en-GB" sz="1300" dirty="0">
                <a:solidFill>
                  <a:srgbClr val="FFFFFF"/>
                </a:solidFill>
                <a:cs typeface="Calibri"/>
              </a:rPr>
              <a:t>cabling</a:t>
            </a:r>
            <a:r>
              <a:rPr lang="en-GB" sz="1300" spc="-15" dirty="0">
                <a:solidFill>
                  <a:srgbClr val="FFFFFF"/>
                </a:solidFill>
                <a:cs typeface="Calibri"/>
              </a:rPr>
              <a:t> </a:t>
            </a:r>
            <a:r>
              <a:rPr lang="en-GB" sz="1300" dirty="0">
                <a:solidFill>
                  <a:srgbClr val="FFFFFF"/>
                </a:solidFill>
                <a:cs typeface="Calibri"/>
              </a:rPr>
              <a:t>&amp;</a:t>
            </a:r>
            <a:r>
              <a:rPr lang="en-GB" sz="1300" spc="-30" dirty="0">
                <a:solidFill>
                  <a:srgbClr val="FFFFFF"/>
                </a:solidFill>
                <a:cs typeface="Calibri"/>
              </a:rPr>
              <a:t> </a:t>
            </a:r>
            <a:r>
              <a:rPr lang="en-GB" sz="1300" dirty="0">
                <a:solidFill>
                  <a:srgbClr val="FFFFFF"/>
                </a:solidFill>
                <a:cs typeface="Calibri"/>
              </a:rPr>
              <a:t>CCTV</a:t>
            </a:r>
            <a:r>
              <a:rPr lang="en-GB" sz="1300" spc="-10" dirty="0">
                <a:solidFill>
                  <a:srgbClr val="FFFFFF"/>
                </a:solidFill>
                <a:cs typeface="Calibri"/>
              </a:rPr>
              <a:t> </a:t>
            </a:r>
            <a:r>
              <a:rPr lang="en-GB" sz="1300" dirty="0">
                <a:solidFill>
                  <a:srgbClr val="FFFFFF"/>
                </a:solidFill>
                <a:cs typeface="Calibri"/>
              </a:rPr>
              <a:t>planning</a:t>
            </a:r>
            <a:r>
              <a:rPr lang="en-GB" sz="1300" spc="-20" dirty="0">
                <a:solidFill>
                  <a:srgbClr val="FFFFFF"/>
                </a:solidFill>
                <a:cs typeface="Calibri"/>
              </a:rPr>
              <a:t> </a:t>
            </a:r>
            <a:r>
              <a:rPr lang="en-GB" sz="1300" dirty="0">
                <a:solidFill>
                  <a:srgbClr val="FFFFFF"/>
                </a:solidFill>
                <a:cs typeface="Calibri"/>
              </a:rPr>
              <a:t>and</a:t>
            </a:r>
            <a:r>
              <a:rPr lang="en-GB" sz="1300" spc="-10" dirty="0">
                <a:solidFill>
                  <a:srgbClr val="FFFFFF"/>
                </a:solidFill>
                <a:cs typeface="Calibri"/>
              </a:rPr>
              <a:t> </a:t>
            </a:r>
            <a:r>
              <a:rPr lang="en-GB" sz="1300" dirty="0">
                <a:solidFill>
                  <a:srgbClr val="FFFFFF"/>
                </a:solidFill>
                <a:cs typeface="Calibri"/>
              </a:rPr>
              <a:t>installation</a:t>
            </a:r>
            <a:r>
              <a:rPr lang="en-GB" sz="1300" spc="15" dirty="0">
                <a:solidFill>
                  <a:srgbClr val="FFFFFF"/>
                </a:solidFill>
                <a:cs typeface="Calibri"/>
              </a:rPr>
              <a:t> </a:t>
            </a:r>
            <a:r>
              <a:rPr lang="en-GB" sz="1300" dirty="0">
                <a:solidFill>
                  <a:srgbClr val="FFFFFF"/>
                </a:solidFill>
                <a:cs typeface="Calibri"/>
              </a:rPr>
              <a:t>–</a:t>
            </a:r>
            <a:r>
              <a:rPr lang="en-GB" sz="1300" spc="240" dirty="0">
                <a:solidFill>
                  <a:srgbClr val="FFFFFF"/>
                </a:solidFill>
                <a:cs typeface="Calibri"/>
              </a:rPr>
              <a:t> </a:t>
            </a:r>
            <a:r>
              <a:rPr lang="en-GB" sz="1300" dirty="0">
                <a:solidFill>
                  <a:srgbClr val="FFFFFF"/>
                </a:solidFill>
                <a:cs typeface="Calibri"/>
              </a:rPr>
              <a:t>Various</a:t>
            </a:r>
            <a:r>
              <a:rPr lang="en-GB" sz="1300" spc="-15" dirty="0">
                <a:solidFill>
                  <a:srgbClr val="FFFFFF"/>
                </a:solidFill>
                <a:cs typeface="Calibri"/>
              </a:rPr>
              <a:t> </a:t>
            </a:r>
            <a:r>
              <a:rPr lang="en-GB" sz="1300" spc="-10" dirty="0">
                <a:solidFill>
                  <a:srgbClr val="FFFFFF"/>
                </a:solidFill>
                <a:cs typeface="Calibri"/>
              </a:rPr>
              <a:t>Customers</a:t>
            </a:r>
          </a:p>
          <a:p>
            <a:pPr marL="184150" marR="1929130" indent="-171450">
              <a:lnSpc>
                <a:spcPts val="2690"/>
              </a:lnSpc>
              <a:spcBef>
                <a:spcPts val="280"/>
              </a:spcBef>
              <a:buFont typeface="Wingdings" panose="05000000000000000000" pitchFamily="2" charset="2"/>
              <a:buChar char="q"/>
            </a:pPr>
            <a:r>
              <a:rPr lang="en-GB" sz="1300" dirty="0">
                <a:solidFill>
                  <a:srgbClr val="FFFFFF"/>
                </a:solidFill>
                <a:cs typeface="Calibri"/>
              </a:rPr>
              <a:t>Mobile</a:t>
            </a:r>
            <a:r>
              <a:rPr lang="en-GB" sz="1300" spc="-15" dirty="0">
                <a:solidFill>
                  <a:srgbClr val="FFFFFF"/>
                </a:solidFill>
                <a:cs typeface="Calibri"/>
              </a:rPr>
              <a:t> </a:t>
            </a:r>
            <a:r>
              <a:rPr lang="en-GB" sz="1300" dirty="0">
                <a:solidFill>
                  <a:srgbClr val="FFFFFF"/>
                </a:solidFill>
                <a:cs typeface="Calibri"/>
              </a:rPr>
              <a:t>Site</a:t>
            </a:r>
            <a:r>
              <a:rPr lang="en-GB" sz="1300" spc="-15" dirty="0">
                <a:solidFill>
                  <a:srgbClr val="FFFFFF"/>
                </a:solidFill>
                <a:cs typeface="Calibri"/>
              </a:rPr>
              <a:t> </a:t>
            </a:r>
            <a:r>
              <a:rPr lang="en-GB" sz="1300" dirty="0">
                <a:solidFill>
                  <a:srgbClr val="FFFFFF"/>
                </a:solidFill>
                <a:cs typeface="Calibri"/>
              </a:rPr>
              <a:t>Civil</a:t>
            </a:r>
            <a:r>
              <a:rPr lang="en-GB" sz="1300" spc="-15" dirty="0">
                <a:solidFill>
                  <a:srgbClr val="FFFFFF"/>
                </a:solidFill>
                <a:cs typeface="Calibri"/>
              </a:rPr>
              <a:t> </a:t>
            </a:r>
            <a:r>
              <a:rPr lang="en-GB" sz="1300" dirty="0">
                <a:solidFill>
                  <a:srgbClr val="FFFFFF"/>
                </a:solidFill>
                <a:cs typeface="Calibri"/>
              </a:rPr>
              <a:t>Works</a:t>
            </a:r>
            <a:r>
              <a:rPr lang="en-GB" sz="1300" spc="-20" dirty="0">
                <a:solidFill>
                  <a:srgbClr val="FFFFFF"/>
                </a:solidFill>
                <a:cs typeface="Calibri"/>
              </a:rPr>
              <a:t> </a:t>
            </a:r>
            <a:r>
              <a:rPr lang="en-GB" sz="1300" dirty="0">
                <a:solidFill>
                  <a:srgbClr val="FFFFFF"/>
                </a:solidFill>
                <a:cs typeface="Calibri"/>
              </a:rPr>
              <a:t>project</a:t>
            </a:r>
            <a:r>
              <a:rPr lang="en-GB" sz="1300" spc="-10" dirty="0">
                <a:solidFill>
                  <a:srgbClr val="FFFFFF"/>
                </a:solidFill>
                <a:cs typeface="Calibri"/>
              </a:rPr>
              <a:t> </a:t>
            </a:r>
            <a:r>
              <a:rPr lang="en-GB" sz="1300" dirty="0">
                <a:solidFill>
                  <a:srgbClr val="FFFFFF"/>
                </a:solidFill>
                <a:cs typeface="Calibri"/>
              </a:rPr>
              <a:t>including</a:t>
            </a:r>
            <a:r>
              <a:rPr lang="en-GB" sz="1300" spc="-20" dirty="0">
                <a:solidFill>
                  <a:srgbClr val="FFFFFF"/>
                </a:solidFill>
                <a:cs typeface="Calibri"/>
              </a:rPr>
              <a:t> </a:t>
            </a:r>
            <a:r>
              <a:rPr lang="en-GB" sz="1300" spc="-10" dirty="0">
                <a:solidFill>
                  <a:srgbClr val="FFFFFF"/>
                </a:solidFill>
                <a:cs typeface="Calibri"/>
              </a:rPr>
              <a:t>acquisition,</a:t>
            </a:r>
            <a:r>
              <a:rPr lang="en-GB" sz="1300" spc="-25" dirty="0">
                <a:solidFill>
                  <a:srgbClr val="FFFFFF"/>
                </a:solidFill>
                <a:cs typeface="Calibri"/>
              </a:rPr>
              <a:t> </a:t>
            </a:r>
            <a:r>
              <a:rPr lang="en-GB" sz="1300" dirty="0">
                <a:solidFill>
                  <a:srgbClr val="FFFFFF"/>
                </a:solidFill>
                <a:cs typeface="Calibri"/>
              </a:rPr>
              <a:t>foundation</a:t>
            </a:r>
            <a:r>
              <a:rPr lang="en-GB" sz="1300" spc="-15" dirty="0">
                <a:solidFill>
                  <a:srgbClr val="FFFFFF"/>
                </a:solidFill>
                <a:cs typeface="Calibri"/>
              </a:rPr>
              <a:t> </a:t>
            </a:r>
            <a:r>
              <a:rPr lang="en-GB" sz="1300" dirty="0">
                <a:solidFill>
                  <a:srgbClr val="FFFFFF"/>
                </a:solidFill>
                <a:cs typeface="Calibri"/>
              </a:rPr>
              <a:t>and</a:t>
            </a:r>
            <a:r>
              <a:rPr lang="en-GB" sz="1300" spc="-25" dirty="0">
                <a:solidFill>
                  <a:srgbClr val="FFFFFF"/>
                </a:solidFill>
                <a:cs typeface="Calibri"/>
              </a:rPr>
              <a:t> </a:t>
            </a:r>
            <a:r>
              <a:rPr lang="en-GB" sz="1300" dirty="0" smtClean="0">
                <a:solidFill>
                  <a:srgbClr val="FFFFFF"/>
                </a:solidFill>
                <a:cs typeface="Calibri"/>
              </a:rPr>
              <a:t>Erection – </a:t>
            </a:r>
            <a:r>
              <a:rPr lang="en-GB" sz="1300" spc="-25" dirty="0" smtClean="0">
                <a:solidFill>
                  <a:srgbClr val="FFFFFF"/>
                </a:solidFill>
                <a:cs typeface="Calibri"/>
              </a:rPr>
              <a:t>STC &amp; </a:t>
            </a:r>
            <a:r>
              <a:rPr lang="en-GB" sz="1300" spc="-25" dirty="0" err="1" smtClean="0">
                <a:solidFill>
                  <a:srgbClr val="FFFFFF"/>
                </a:solidFill>
                <a:cs typeface="Calibri"/>
              </a:rPr>
              <a:t>BTC</a:t>
            </a:r>
            <a:endParaRPr lang="en-GB" sz="1300" spc="-25" dirty="0">
              <a:solidFill>
                <a:srgbClr val="FFFFFF"/>
              </a:solidFill>
              <a:cs typeface="Calibri"/>
            </a:endParaRPr>
          </a:p>
          <a:p>
            <a:pPr marL="184150" marR="1929130" indent="-171450">
              <a:lnSpc>
                <a:spcPts val="2690"/>
              </a:lnSpc>
              <a:spcBef>
                <a:spcPts val="280"/>
              </a:spcBef>
              <a:buFont typeface="Wingdings" panose="05000000000000000000" pitchFamily="2" charset="2"/>
              <a:buChar char="q"/>
            </a:pPr>
            <a:r>
              <a:rPr lang="en-GB" sz="1300" dirty="0">
                <a:solidFill>
                  <a:srgbClr val="FFFFFF"/>
                </a:solidFill>
                <a:cs typeface="Calibri"/>
              </a:rPr>
              <a:t>Electrical</a:t>
            </a:r>
            <a:r>
              <a:rPr lang="en-GB" sz="1300" spc="-20" dirty="0">
                <a:solidFill>
                  <a:srgbClr val="FFFFFF"/>
                </a:solidFill>
                <a:cs typeface="Calibri"/>
              </a:rPr>
              <a:t> </a:t>
            </a:r>
            <a:r>
              <a:rPr lang="en-GB" sz="1300" dirty="0">
                <a:solidFill>
                  <a:srgbClr val="FFFFFF"/>
                </a:solidFill>
                <a:cs typeface="Calibri"/>
              </a:rPr>
              <a:t>&amp;</a:t>
            </a:r>
            <a:r>
              <a:rPr lang="en-GB" sz="1300" spc="-20" dirty="0">
                <a:solidFill>
                  <a:srgbClr val="FFFFFF"/>
                </a:solidFill>
                <a:cs typeface="Calibri"/>
              </a:rPr>
              <a:t> </a:t>
            </a:r>
            <a:r>
              <a:rPr lang="en-GB" sz="1300" dirty="0">
                <a:solidFill>
                  <a:srgbClr val="FFFFFF"/>
                </a:solidFill>
                <a:cs typeface="Calibri"/>
              </a:rPr>
              <a:t>Grounding</a:t>
            </a:r>
            <a:r>
              <a:rPr lang="en-GB" sz="1300" spc="-45" dirty="0">
                <a:solidFill>
                  <a:srgbClr val="FFFFFF"/>
                </a:solidFill>
                <a:cs typeface="Calibri"/>
              </a:rPr>
              <a:t> </a:t>
            </a:r>
            <a:r>
              <a:rPr lang="en-GB" sz="1300" dirty="0">
                <a:solidFill>
                  <a:srgbClr val="FFFFFF"/>
                </a:solidFill>
                <a:cs typeface="Calibri"/>
              </a:rPr>
              <a:t>Works</a:t>
            </a:r>
            <a:r>
              <a:rPr lang="en-GB" sz="1300" spc="-15" dirty="0">
                <a:solidFill>
                  <a:srgbClr val="FFFFFF"/>
                </a:solidFill>
                <a:cs typeface="Calibri"/>
              </a:rPr>
              <a:t> </a:t>
            </a:r>
            <a:r>
              <a:rPr lang="en-GB" sz="1300" dirty="0">
                <a:solidFill>
                  <a:srgbClr val="FFFFFF"/>
                </a:solidFill>
                <a:cs typeface="Calibri"/>
              </a:rPr>
              <a:t>(AC</a:t>
            </a:r>
            <a:r>
              <a:rPr lang="en-GB" sz="1300" spc="-25" dirty="0">
                <a:solidFill>
                  <a:srgbClr val="FFFFFF"/>
                </a:solidFill>
                <a:cs typeface="Calibri"/>
              </a:rPr>
              <a:t> </a:t>
            </a:r>
            <a:r>
              <a:rPr lang="en-GB" sz="1300" dirty="0">
                <a:solidFill>
                  <a:srgbClr val="FFFFFF"/>
                </a:solidFill>
                <a:cs typeface="Calibri"/>
              </a:rPr>
              <a:t>/</a:t>
            </a:r>
            <a:r>
              <a:rPr lang="en-GB" sz="1300" spc="-10" dirty="0">
                <a:solidFill>
                  <a:srgbClr val="FFFFFF"/>
                </a:solidFill>
                <a:cs typeface="Calibri"/>
              </a:rPr>
              <a:t> </a:t>
            </a:r>
            <a:r>
              <a:rPr lang="en-GB" sz="1300" dirty="0">
                <a:solidFill>
                  <a:srgbClr val="FFFFFF"/>
                </a:solidFill>
                <a:cs typeface="Calibri"/>
              </a:rPr>
              <a:t>DC)</a:t>
            </a:r>
            <a:r>
              <a:rPr lang="en-GB" sz="1300" spc="-5" dirty="0">
                <a:solidFill>
                  <a:srgbClr val="FFFFFF"/>
                </a:solidFill>
                <a:cs typeface="Calibri"/>
              </a:rPr>
              <a:t> </a:t>
            </a:r>
            <a:r>
              <a:rPr lang="en-GB" sz="1300" dirty="0">
                <a:solidFill>
                  <a:srgbClr val="FFFFFF"/>
                </a:solidFill>
                <a:cs typeface="Calibri"/>
              </a:rPr>
              <a:t>–</a:t>
            </a:r>
            <a:r>
              <a:rPr lang="en-GB" sz="1300" spc="-20" dirty="0">
                <a:solidFill>
                  <a:srgbClr val="FFFFFF"/>
                </a:solidFill>
                <a:cs typeface="Calibri"/>
              </a:rPr>
              <a:t> </a:t>
            </a:r>
            <a:r>
              <a:rPr lang="en-GB" sz="1300" dirty="0">
                <a:solidFill>
                  <a:srgbClr val="FFFFFF"/>
                </a:solidFill>
                <a:cs typeface="Calibri"/>
              </a:rPr>
              <a:t>Various</a:t>
            </a:r>
            <a:r>
              <a:rPr lang="en-GB" sz="1300" spc="-20" dirty="0">
                <a:solidFill>
                  <a:srgbClr val="FFFFFF"/>
                </a:solidFill>
                <a:cs typeface="Calibri"/>
              </a:rPr>
              <a:t> </a:t>
            </a:r>
            <a:r>
              <a:rPr lang="en-GB" sz="1300" spc="-10" dirty="0">
                <a:solidFill>
                  <a:srgbClr val="FFFFFF"/>
                </a:solidFill>
                <a:cs typeface="Calibri"/>
              </a:rPr>
              <a:t>Customers &amp; Batelco</a:t>
            </a:r>
            <a:endParaRPr lang="en-GB" sz="1300" dirty="0">
              <a:cs typeface="Calibri"/>
            </a:endParaRPr>
          </a:p>
          <a:p>
            <a:pPr marL="184150" marR="3482340" indent="-171450">
              <a:lnSpc>
                <a:spcPts val="2680"/>
              </a:lnSpc>
              <a:spcBef>
                <a:spcPts val="5"/>
              </a:spcBef>
              <a:buFont typeface="Wingdings" panose="05000000000000000000" pitchFamily="2" charset="2"/>
              <a:buChar char="q"/>
            </a:pPr>
            <a:r>
              <a:rPr lang="en-GB" sz="1300" dirty="0">
                <a:solidFill>
                  <a:srgbClr val="FFFFFF"/>
                </a:solidFill>
                <a:cs typeface="Calibri"/>
              </a:rPr>
              <a:t>Structure</a:t>
            </a:r>
            <a:r>
              <a:rPr lang="en-GB" sz="1300" spc="-40" dirty="0">
                <a:solidFill>
                  <a:srgbClr val="FFFFFF"/>
                </a:solidFill>
                <a:cs typeface="Calibri"/>
              </a:rPr>
              <a:t> </a:t>
            </a:r>
            <a:r>
              <a:rPr lang="en-GB" sz="1300" dirty="0">
                <a:solidFill>
                  <a:srgbClr val="FFFFFF"/>
                </a:solidFill>
                <a:cs typeface="Calibri"/>
              </a:rPr>
              <a:t>analysis</a:t>
            </a:r>
            <a:r>
              <a:rPr lang="en-GB" sz="1300" spc="-30" dirty="0">
                <a:solidFill>
                  <a:srgbClr val="FFFFFF"/>
                </a:solidFill>
                <a:cs typeface="Calibri"/>
              </a:rPr>
              <a:t> </a:t>
            </a:r>
            <a:r>
              <a:rPr lang="en-GB" sz="1300" dirty="0">
                <a:solidFill>
                  <a:srgbClr val="FFFFFF"/>
                </a:solidFill>
                <a:cs typeface="Calibri"/>
              </a:rPr>
              <a:t>and</a:t>
            </a:r>
            <a:r>
              <a:rPr lang="en-GB" sz="1300" spc="-35" dirty="0">
                <a:solidFill>
                  <a:srgbClr val="FFFFFF"/>
                </a:solidFill>
                <a:cs typeface="Calibri"/>
              </a:rPr>
              <a:t> </a:t>
            </a:r>
            <a:r>
              <a:rPr lang="en-GB" sz="1300" dirty="0">
                <a:solidFill>
                  <a:srgbClr val="FFFFFF"/>
                </a:solidFill>
                <a:cs typeface="Calibri"/>
              </a:rPr>
              <a:t>Tower</a:t>
            </a:r>
            <a:r>
              <a:rPr lang="en-GB" sz="1300" spc="-25" dirty="0">
                <a:solidFill>
                  <a:srgbClr val="FFFFFF"/>
                </a:solidFill>
                <a:cs typeface="Calibri"/>
              </a:rPr>
              <a:t> </a:t>
            </a:r>
            <a:r>
              <a:rPr lang="en-GB" sz="1300" dirty="0">
                <a:solidFill>
                  <a:srgbClr val="FFFFFF"/>
                </a:solidFill>
                <a:cs typeface="Calibri"/>
              </a:rPr>
              <a:t>strengthening</a:t>
            </a:r>
            <a:r>
              <a:rPr lang="en-GB" sz="1300" spc="-30" dirty="0">
                <a:solidFill>
                  <a:srgbClr val="FFFFFF"/>
                </a:solidFill>
                <a:cs typeface="Calibri"/>
              </a:rPr>
              <a:t> </a:t>
            </a:r>
            <a:r>
              <a:rPr lang="en-GB" sz="1300" dirty="0">
                <a:solidFill>
                  <a:srgbClr val="FFFFFF"/>
                </a:solidFill>
                <a:cs typeface="Calibri"/>
              </a:rPr>
              <a:t>Projects  -   STC</a:t>
            </a:r>
          </a:p>
          <a:p>
            <a:pPr marL="184150" marR="3482340" indent="-171450">
              <a:lnSpc>
                <a:spcPts val="2680"/>
              </a:lnSpc>
              <a:spcBef>
                <a:spcPts val="5"/>
              </a:spcBef>
              <a:buFont typeface="Wingdings" panose="05000000000000000000" pitchFamily="2" charset="2"/>
              <a:buChar char="q"/>
            </a:pPr>
            <a:r>
              <a:rPr lang="en-GB" sz="1300" dirty="0">
                <a:solidFill>
                  <a:srgbClr val="FFFFFF"/>
                </a:solidFill>
                <a:cs typeface="Calibri"/>
              </a:rPr>
              <a:t>Core</a:t>
            </a:r>
            <a:r>
              <a:rPr lang="en-GB" sz="1300" spc="-20" dirty="0">
                <a:solidFill>
                  <a:srgbClr val="FFFFFF"/>
                </a:solidFill>
                <a:cs typeface="Calibri"/>
              </a:rPr>
              <a:t> </a:t>
            </a:r>
            <a:r>
              <a:rPr lang="en-GB" sz="1300" dirty="0">
                <a:solidFill>
                  <a:srgbClr val="FFFFFF"/>
                </a:solidFill>
                <a:cs typeface="Calibri"/>
              </a:rPr>
              <a:t>&amp;</a:t>
            </a:r>
            <a:r>
              <a:rPr lang="en-GB" sz="1300" spc="-30" dirty="0">
                <a:solidFill>
                  <a:srgbClr val="FFFFFF"/>
                </a:solidFill>
                <a:cs typeface="Calibri"/>
              </a:rPr>
              <a:t> </a:t>
            </a:r>
            <a:r>
              <a:rPr lang="en-GB" sz="1300" dirty="0">
                <a:solidFill>
                  <a:srgbClr val="FFFFFF"/>
                </a:solidFill>
                <a:cs typeface="Calibri"/>
              </a:rPr>
              <a:t>Fixed</a:t>
            </a:r>
            <a:r>
              <a:rPr lang="en-GB" sz="1300" spc="-25" dirty="0">
                <a:solidFill>
                  <a:srgbClr val="FFFFFF"/>
                </a:solidFill>
                <a:cs typeface="Calibri"/>
              </a:rPr>
              <a:t> </a:t>
            </a:r>
            <a:r>
              <a:rPr lang="en-GB" sz="1300" dirty="0">
                <a:solidFill>
                  <a:srgbClr val="FFFFFF"/>
                </a:solidFill>
                <a:cs typeface="Calibri"/>
              </a:rPr>
              <a:t>Network</a:t>
            </a:r>
            <a:r>
              <a:rPr lang="en-GB" sz="1300" spc="-30" dirty="0">
                <a:solidFill>
                  <a:srgbClr val="FFFFFF"/>
                </a:solidFill>
                <a:cs typeface="Calibri"/>
              </a:rPr>
              <a:t> </a:t>
            </a:r>
            <a:r>
              <a:rPr lang="en-GB" sz="1300" dirty="0">
                <a:solidFill>
                  <a:srgbClr val="FFFFFF"/>
                </a:solidFill>
                <a:cs typeface="Calibri"/>
              </a:rPr>
              <a:t>Installation</a:t>
            </a:r>
            <a:r>
              <a:rPr lang="en-GB" sz="1300" spc="-10" dirty="0">
                <a:solidFill>
                  <a:srgbClr val="FFFFFF"/>
                </a:solidFill>
                <a:cs typeface="Calibri"/>
              </a:rPr>
              <a:t> </a:t>
            </a:r>
            <a:r>
              <a:rPr lang="en-GB" sz="1300" dirty="0">
                <a:solidFill>
                  <a:srgbClr val="FFFFFF"/>
                </a:solidFill>
                <a:cs typeface="Calibri"/>
              </a:rPr>
              <a:t>–</a:t>
            </a:r>
            <a:r>
              <a:rPr lang="en-GB" sz="1300" spc="-20" dirty="0">
                <a:solidFill>
                  <a:srgbClr val="FFFFFF"/>
                </a:solidFill>
                <a:cs typeface="Calibri"/>
              </a:rPr>
              <a:t> </a:t>
            </a:r>
            <a:r>
              <a:rPr lang="en-GB" sz="1300" dirty="0">
                <a:solidFill>
                  <a:srgbClr val="FFFFFF"/>
                </a:solidFill>
                <a:cs typeface="Calibri"/>
              </a:rPr>
              <a:t>BNET,</a:t>
            </a:r>
            <a:r>
              <a:rPr lang="en-GB" sz="1300" spc="-30" dirty="0">
                <a:solidFill>
                  <a:srgbClr val="FFFFFF"/>
                </a:solidFill>
                <a:cs typeface="Calibri"/>
              </a:rPr>
              <a:t> </a:t>
            </a:r>
            <a:r>
              <a:rPr lang="en-GB" sz="1300" spc="-25" dirty="0">
                <a:solidFill>
                  <a:srgbClr val="FFFFFF"/>
                </a:solidFill>
                <a:cs typeface="Calibri"/>
              </a:rPr>
              <a:t>STC</a:t>
            </a:r>
            <a:endParaRPr lang="en-GB" sz="1300" dirty="0">
              <a:cs typeface="Calibri"/>
            </a:endParaRPr>
          </a:p>
          <a:p>
            <a:pPr marL="184150" indent="-171450">
              <a:lnSpc>
                <a:spcPct val="100000"/>
              </a:lnSpc>
              <a:spcBef>
                <a:spcPts val="950"/>
              </a:spcBef>
              <a:buFont typeface="Wingdings" panose="05000000000000000000" pitchFamily="2" charset="2"/>
              <a:buChar char="q"/>
            </a:pPr>
            <a:r>
              <a:rPr lang="en-GB" sz="1300" dirty="0">
                <a:solidFill>
                  <a:srgbClr val="FFFFFF"/>
                </a:solidFill>
                <a:cs typeface="Calibri"/>
              </a:rPr>
              <a:t>Supply</a:t>
            </a:r>
            <a:r>
              <a:rPr lang="en-GB" sz="1300" spc="-45" dirty="0">
                <a:solidFill>
                  <a:srgbClr val="FFFFFF"/>
                </a:solidFill>
                <a:cs typeface="Calibri"/>
              </a:rPr>
              <a:t> </a:t>
            </a:r>
            <a:r>
              <a:rPr lang="en-GB" sz="1300" dirty="0">
                <a:solidFill>
                  <a:srgbClr val="FFFFFF"/>
                </a:solidFill>
                <a:cs typeface="Calibri"/>
              </a:rPr>
              <a:t>and</a:t>
            </a:r>
            <a:r>
              <a:rPr lang="en-GB" sz="1300" spc="-20" dirty="0">
                <a:solidFill>
                  <a:srgbClr val="FFFFFF"/>
                </a:solidFill>
                <a:cs typeface="Calibri"/>
              </a:rPr>
              <a:t> </a:t>
            </a:r>
            <a:r>
              <a:rPr lang="en-GB" sz="1300" dirty="0">
                <a:solidFill>
                  <a:srgbClr val="FFFFFF"/>
                </a:solidFill>
                <a:cs typeface="Calibri"/>
              </a:rPr>
              <a:t>installation</a:t>
            </a:r>
            <a:r>
              <a:rPr lang="en-GB" sz="1300" spc="-30" dirty="0">
                <a:solidFill>
                  <a:srgbClr val="FFFFFF"/>
                </a:solidFill>
                <a:cs typeface="Calibri"/>
              </a:rPr>
              <a:t> </a:t>
            </a:r>
            <a:r>
              <a:rPr lang="en-GB" sz="1300" dirty="0">
                <a:solidFill>
                  <a:srgbClr val="FFFFFF"/>
                </a:solidFill>
                <a:cs typeface="Calibri"/>
              </a:rPr>
              <a:t>of</a:t>
            </a:r>
            <a:r>
              <a:rPr lang="en-GB" sz="1300" spc="-25" dirty="0">
                <a:solidFill>
                  <a:srgbClr val="FFFFFF"/>
                </a:solidFill>
                <a:cs typeface="Calibri"/>
              </a:rPr>
              <a:t> </a:t>
            </a:r>
            <a:r>
              <a:rPr lang="en-GB" sz="1300" dirty="0">
                <a:solidFill>
                  <a:srgbClr val="FFFFFF"/>
                </a:solidFill>
                <a:cs typeface="Calibri"/>
              </a:rPr>
              <a:t>Telecom Shelters</a:t>
            </a:r>
            <a:r>
              <a:rPr lang="en-GB" sz="1300" spc="-25" dirty="0">
                <a:solidFill>
                  <a:srgbClr val="FFFFFF"/>
                </a:solidFill>
                <a:cs typeface="Calibri"/>
              </a:rPr>
              <a:t> </a:t>
            </a:r>
            <a:r>
              <a:rPr lang="en-GB" sz="1300" dirty="0">
                <a:solidFill>
                  <a:srgbClr val="FFFFFF"/>
                </a:solidFill>
                <a:cs typeface="Calibri"/>
              </a:rPr>
              <a:t>–</a:t>
            </a:r>
            <a:r>
              <a:rPr lang="en-GB" sz="1300" spc="-30" dirty="0">
                <a:solidFill>
                  <a:srgbClr val="FFFFFF"/>
                </a:solidFill>
                <a:cs typeface="Calibri"/>
              </a:rPr>
              <a:t> </a:t>
            </a:r>
            <a:r>
              <a:rPr lang="en-GB" sz="1300" dirty="0">
                <a:solidFill>
                  <a:srgbClr val="FFFFFF"/>
                </a:solidFill>
                <a:cs typeface="Calibri"/>
              </a:rPr>
              <a:t>Various</a:t>
            </a:r>
            <a:r>
              <a:rPr lang="en-GB" sz="1300" spc="-25" dirty="0">
                <a:solidFill>
                  <a:srgbClr val="FFFFFF"/>
                </a:solidFill>
                <a:cs typeface="Calibri"/>
              </a:rPr>
              <a:t> </a:t>
            </a:r>
            <a:r>
              <a:rPr lang="en-GB" sz="1300" spc="-10" dirty="0">
                <a:solidFill>
                  <a:srgbClr val="FFFFFF"/>
                </a:solidFill>
                <a:cs typeface="Calibri"/>
              </a:rPr>
              <a:t>Customers</a:t>
            </a:r>
            <a:endParaRPr lang="en-GB" sz="1300" dirty="0">
              <a:cs typeface="Calibri"/>
            </a:endParaRPr>
          </a:p>
          <a:p>
            <a:pPr marL="184150" marR="4168140" indent="-171450">
              <a:lnSpc>
                <a:spcPct val="185800"/>
              </a:lnSpc>
              <a:spcBef>
                <a:spcPts val="10"/>
              </a:spcBef>
              <a:buFont typeface="Wingdings" panose="05000000000000000000" pitchFamily="2" charset="2"/>
              <a:buChar char="q"/>
            </a:pPr>
            <a:r>
              <a:rPr lang="en-GB" sz="1300" dirty="0">
                <a:solidFill>
                  <a:srgbClr val="FFFFFF"/>
                </a:solidFill>
                <a:cs typeface="Calibri"/>
              </a:rPr>
              <a:t>TOWER</a:t>
            </a:r>
            <a:r>
              <a:rPr lang="en-GB" sz="1300" spc="-25" dirty="0">
                <a:solidFill>
                  <a:srgbClr val="FFFFFF"/>
                </a:solidFill>
                <a:cs typeface="Calibri"/>
              </a:rPr>
              <a:t> </a:t>
            </a:r>
            <a:r>
              <a:rPr lang="en-GB" sz="1300" dirty="0">
                <a:solidFill>
                  <a:srgbClr val="FFFFFF"/>
                </a:solidFill>
                <a:cs typeface="Calibri"/>
              </a:rPr>
              <a:t>and</a:t>
            </a:r>
            <a:r>
              <a:rPr lang="en-GB" sz="1300" spc="-25" dirty="0">
                <a:solidFill>
                  <a:srgbClr val="FFFFFF"/>
                </a:solidFill>
                <a:cs typeface="Calibri"/>
              </a:rPr>
              <a:t> </a:t>
            </a:r>
            <a:r>
              <a:rPr lang="en-GB" sz="1300" spc="-10" dirty="0">
                <a:solidFill>
                  <a:srgbClr val="FFFFFF"/>
                </a:solidFill>
                <a:cs typeface="Calibri"/>
              </a:rPr>
              <a:t>Camouflage</a:t>
            </a:r>
            <a:r>
              <a:rPr lang="en-GB" sz="1300" spc="-35" dirty="0">
                <a:solidFill>
                  <a:srgbClr val="FFFFFF"/>
                </a:solidFill>
                <a:cs typeface="Calibri"/>
              </a:rPr>
              <a:t> </a:t>
            </a:r>
            <a:r>
              <a:rPr lang="en-GB" sz="1300" dirty="0">
                <a:solidFill>
                  <a:srgbClr val="FFFFFF"/>
                </a:solidFill>
                <a:cs typeface="Calibri"/>
              </a:rPr>
              <a:t>Tower</a:t>
            </a:r>
            <a:r>
              <a:rPr lang="en-GB" sz="1300" spc="-15" dirty="0">
                <a:solidFill>
                  <a:srgbClr val="FFFFFF"/>
                </a:solidFill>
                <a:cs typeface="Calibri"/>
              </a:rPr>
              <a:t> </a:t>
            </a:r>
            <a:r>
              <a:rPr lang="en-GB" sz="1300" dirty="0">
                <a:solidFill>
                  <a:srgbClr val="FFFFFF"/>
                </a:solidFill>
                <a:cs typeface="Calibri"/>
              </a:rPr>
              <a:t>Solutions</a:t>
            </a:r>
            <a:r>
              <a:rPr lang="en-GB" sz="1300" spc="5" dirty="0">
                <a:solidFill>
                  <a:srgbClr val="FFFFFF"/>
                </a:solidFill>
                <a:cs typeface="Calibri"/>
              </a:rPr>
              <a:t> </a:t>
            </a:r>
            <a:r>
              <a:rPr lang="en-GB" sz="1300" dirty="0">
                <a:solidFill>
                  <a:srgbClr val="FFFFFF"/>
                </a:solidFill>
                <a:cs typeface="Calibri"/>
              </a:rPr>
              <a:t>–Batelco</a:t>
            </a:r>
          </a:p>
          <a:p>
            <a:pPr marL="184150" marR="5080" indent="-171450">
              <a:lnSpc>
                <a:spcPct val="186700"/>
              </a:lnSpc>
              <a:buFont typeface="Wingdings" panose="05000000000000000000" pitchFamily="2" charset="2"/>
              <a:buChar char="q"/>
            </a:pPr>
            <a:r>
              <a:rPr lang="en-GB" sz="1300" dirty="0" smtClean="0">
                <a:solidFill>
                  <a:srgbClr val="FFFFFF"/>
                </a:solidFill>
                <a:cs typeface="Calibri"/>
              </a:rPr>
              <a:t>Excavate</a:t>
            </a:r>
            <a:r>
              <a:rPr lang="en-GB" sz="1300" dirty="0">
                <a:solidFill>
                  <a:srgbClr val="FFFFFF"/>
                </a:solidFill>
                <a:cs typeface="Calibri"/>
              </a:rPr>
              <a:t>,</a:t>
            </a:r>
            <a:r>
              <a:rPr lang="en-GB" sz="1300" spc="-30" dirty="0">
                <a:solidFill>
                  <a:srgbClr val="FFFFFF"/>
                </a:solidFill>
                <a:cs typeface="Calibri"/>
              </a:rPr>
              <a:t> </a:t>
            </a:r>
            <a:r>
              <a:rPr lang="en-GB" sz="1300" dirty="0">
                <a:solidFill>
                  <a:srgbClr val="FFFFFF"/>
                </a:solidFill>
                <a:cs typeface="Calibri"/>
              </a:rPr>
              <a:t>Manhole</a:t>
            </a:r>
            <a:r>
              <a:rPr lang="en-GB" sz="1300" spc="-25" dirty="0">
                <a:solidFill>
                  <a:srgbClr val="FFFFFF"/>
                </a:solidFill>
                <a:cs typeface="Calibri"/>
              </a:rPr>
              <a:t> </a:t>
            </a:r>
            <a:r>
              <a:rPr lang="en-GB" sz="1300" dirty="0" smtClean="0">
                <a:solidFill>
                  <a:srgbClr val="FFFFFF"/>
                </a:solidFill>
                <a:cs typeface="Calibri"/>
              </a:rPr>
              <a:t>&amp; Slew</a:t>
            </a:r>
            <a:r>
              <a:rPr lang="en-GB" sz="1300" spc="-20" dirty="0" smtClean="0">
                <a:solidFill>
                  <a:srgbClr val="FFFFFF"/>
                </a:solidFill>
                <a:cs typeface="Calibri"/>
              </a:rPr>
              <a:t> </a:t>
            </a:r>
            <a:r>
              <a:rPr lang="en-GB" sz="1300" dirty="0">
                <a:solidFill>
                  <a:srgbClr val="FFFFFF"/>
                </a:solidFill>
                <a:cs typeface="Calibri"/>
              </a:rPr>
              <a:t>Duct,</a:t>
            </a:r>
            <a:r>
              <a:rPr lang="en-GB" sz="1300" spc="-30" dirty="0">
                <a:solidFill>
                  <a:srgbClr val="FFFFFF"/>
                </a:solidFill>
                <a:cs typeface="Calibri"/>
              </a:rPr>
              <a:t> </a:t>
            </a:r>
            <a:r>
              <a:rPr lang="en-GB" sz="1300" dirty="0">
                <a:solidFill>
                  <a:srgbClr val="FFFFFF"/>
                </a:solidFill>
                <a:cs typeface="Calibri"/>
              </a:rPr>
              <a:t>Micro</a:t>
            </a:r>
            <a:r>
              <a:rPr lang="en-GB" sz="1300" spc="-30" dirty="0">
                <a:solidFill>
                  <a:srgbClr val="FFFFFF"/>
                </a:solidFill>
                <a:cs typeface="Calibri"/>
              </a:rPr>
              <a:t> </a:t>
            </a:r>
            <a:r>
              <a:rPr lang="en-GB" sz="1300" dirty="0">
                <a:solidFill>
                  <a:srgbClr val="FFFFFF"/>
                </a:solidFill>
                <a:cs typeface="Calibri"/>
              </a:rPr>
              <a:t>Duct,</a:t>
            </a:r>
            <a:r>
              <a:rPr lang="en-GB" sz="1300" spc="-20" dirty="0">
                <a:solidFill>
                  <a:srgbClr val="FFFFFF"/>
                </a:solidFill>
                <a:cs typeface="Calibri"/>
              </a:rPr>
              <a:t> </a:t>
            </a:r>
            <a:r>
              <a:rPr lang="en-GB" sz="1300" dirty="0">
                <a:solidFill>
                  <a:srgbClr val="FFFFFF"/>
                </a:solidFill>
                <a:cs typeface="Calibri"/>
              </a:rPr>
              <a:t>Fiber</a:t>
            </a:r>
            <a:r>
              <a:rPr lang="en-GB" sz="1300" spc="-15" dirty="0">
                <a:solidFill>
                  <a:srgbClr val="FFFFFF"/>
                </a:solidFill>
                <a:cs typeface="Calibri"/>
              </a:rPr>
              <a:t> </a:t>
            </a:r>
            <a:r>
              <a:rPr lang="en-GB" sz="1300" dirty="0">
                <a:solidFill>
                  <a:srgbClr val="FFFFFF"/>
                </a:solidFill>
                <a:cs typeface="Calibri"/>
              </a:rPr>
              <a:t>Optic</a:t>
            </a:r>
            <a:r>
              <a:rPr lang="en-GB" sz="1300" spc="-35" dirty="0">
                <a:solidFill>
                  <a:srgbClr val="FFFFFF"/>
                </a:solidFill>
                <a:cs typeface="Calibri"/>
              </a:rPr>
              <a:t> </a:t>
            </a:r>
            <a:r>
              <a:rPr lang="en-GB" sz="1300" dirty="0">
                <a:solidFill>
                  <a:srgbClr val="FFFFFF"/>
                </a:solidFill>
                <a:cs typeface="Calibri"/>
              </a:rPr>
              <a:t>Cable,</a:t>
            </a:r>
            <a:r>
              <a:rPr lang="en-GB" sz="1300" spc="-15" dirty="0">
                <a:solidFill>
                  <a:srgbClr val="FFFFFF"/>
                </a:solidFill>
                <a:cs typeface="Calibri"/>
              </a:rPr>
              <a:t> </a:t>
            </a:r>
            <a:r>
              <a:rPr lang="en-GB" sz="1300" dirty="0">
                <a:solidFill>
                  <a:srgbClr val="FFFFFF"/>
                </a:solidFill>
                <a:cs typeface="Calibri"/>
              </a:rPr>
              <a:t>Jointing,</a:t>
            </a:r>
            <a:r>
              <a:rPr lang="en-GB" sz="1300" spc="-20" dirty="0">
                <a:solidFill>
                  <a:srgbClr val="FFFFFF"/>
                </a:solidFill>
                <a:cs typeface="Calibri"/>
              </a:rPr>
              <a:t> </a:t>
            </a:r>
            <a:r>
              <a:rPr lang="en-GB" sz="1300" dirty="0">
                <a:solidFill>
                  <a:srgbClr val="FFFFFF"/>
                </a:solidFill>
                <a:cs typeface="Calibri"/>
              </a:rPr>
              <a:t>Splicing</a:t>
            </a:r>
            <a:r>
              <a:rPr lang="en-GB" sz="1300" spc="-30" dirty="0">
                <a:solidFill>
                  <a:srgbClr val="FFFFFF"/>
                </a:solidFill>
                <a:cs typeface="Calibri"/>
              </a:rPr>
              <a:t> </a:t>
            </a:r>
            <a:r>
              <a:rPr lang="en-GB" sz="1300" dirty="0">
                <a:solidFill>
                  <a:srgbClr val="FFFFFF"/>
                </a:solidFill>
                <a:cs typeface="Calibri"/>
              </a:rPr>
              <a:t>&amp;</a:t>
            </a:r>
            <a:r>
              <a:rPr lang="en-GB" sz="1300" spc="-25" dirty="0">
                <a:solidFill>
                  <a:srgbClr val="FFFFFF"/>
                </a:solidFill>
                <a:cs typeface="Calibri"/>
              </a:rPr>
              <a:t> </a:t>
            </a:r>
            <a:r>
              <a:rPr lang="en-GB" sz="1300" dirty="0">
                <a:solidFill>
                  <a:srgbClr val="FFFFFF"/>
                </a:solidFill>
                <a:cs typeface="Calibri"/>
              </a:rPr>
              <a:t>Testing</a:t>
            </a:r>
            <a:r>
              <a:rPr lang="en-GB" sz="1300" spc="-15" dirty="0">
                <a:solidFill>
                  <a:srgbClr val="FFFFFF"/>
                </a:solidFill>
                <a:cs typeface="Calibri"/>
              </a:rPr>
              <a:t> </a:t>
            </a:r>
            <a:r>
              <a:rPr lang="en-GB" sz="1300" dirty="0">
                <a:solidFill>
                  <a:srgbClr val="FFFFFF"/>
                </a:solidFill>
                <a:cs typeface="Calibri"/>
              </a:rPr>
              <a:t>–</a:t>
            </a:r>
            <a:r>
              <a:rPr lang="en-GB" sz="1300" spc="-20" dirty="0">
                <a:solidFill>
                  <a:srgbClr val="FFFFFF"/>
                </a:solidFill>
                <a:cs typeface="Calibri"/>
              </a:rPr>
              <a:t>BNET</a:t>
            </a:r>
          </a:p>
          <a:p>
            <a:pPr marL="184150" marR="5080" indent="-171450">
              <a:lnSpc>
                <a:spcPct val="186700"/>
              </a:lnSpc>
              <a:buFont typeface="Wingdings" panose="05000000000000000000" pitchFamily="2" charset="2"/>
              <a:buChar char="q"/>
            </a:pPr>
            <a:r>
              <a:rPr lang="en-GB" sz="1300" spc="-20" dirty="0">
                <a:solidFill>
                  <a:srgbClr val="FFFFFF"/>
                </a:solidFill>
                <a:cs typeface="Calibri"/>
              </a:rPr>
              <a:t> </a:t>
            </a:r>
            <a:r>
              <a:rPr lang="en-GB" sz="1300" dirty="0">
                <a:solidFill>
                  <a:srgbClr val="FFFFFF"/>
                </a:solidFill>
                <a:cs typeface="Calibri"/>
              </a:rPr>
              <a:t>Operation</a:t>
            </a:r>
            <a:r>
              <a:rPr lang="en-GB" sz="1300" spc="-20" dirty="0">
                <a:solidFill>
                  <a:srgbClr val="FFFFFF"/>
                </a:solidFill>
                <a:cs typeface="Calibri"/>
              </a:rPr>
              <a:t> </a:t>
            </a:r>
            <a:r>
              <a:rPr lang="en-GB" sz="1300" dirty="0">
                <a:solidFill>
                  <a:srgbClr val="FFFFFF"/>
                </a:solidFill>
                <a:cs typeface="Calibri"/>
              </a:rPr>
              <a:t>and</a:t>
            </a:r>
            <a:r>
              <a:rPr lang="en-GB" sz="1300" spc="-30" dirty="0">
                <a:solidFill>
                  <a:srgbClr val="FFFFFF"/>
                </a:solidFill>
                <a:cs typeface="Calibri"/>
              </a:rPr>
              <a:t> </a:t>
            </a:r>
            <a:r>
              <a:rPr lang="en-GB" sz="1300" dirty="0">
                <a:solidFill>
                  <a:srgbClr val="FFFFFF"/>
                </a:solidFill>
                <a:cs typeface="Calibri"/>
              </a:rPr>
              <a:t>Maintenance</a:t>
            </a:r>
            <a:r>
              <a:rPr lang="en-GB" sz="1300" spc="-25" dirty="0">
                <a:solidFill>
                  <a:srgbClr val="FFFFFF"/>
                </a:solidFill>
                <a:cs typeface="Calibri"/>
              </a:rPr>
              <a:t> </a:t>
            </a:r>
            <a:r>
              <a:rPr lang="en-GB" sz="1300" dirty="0">
                <a:solidFill>
                  <a:srgbClr val="FFFFFF"/>
                </a:solidFill>
                <a:cs typeface="Calibri"/>
              </a:rPr>
              <a:t>of</a:t>
            </a:r>
            <a:r>
              <a:rPr lang="en-GB" sz="1300" spc="-20" dirty="0">
                <a:solidFill>
                  <a:srgbClr val="FFFFFF"/>
                </a:solidFill>
                <a:cs typeface="Calibri"/>
              </a:rPr>
              <a:t> </a:t>
            </a:r>
            <a:r>
              <a:rPr lang="en-GB" sz="1300" dirty="0">
                <a:solidFill>
                  <a:srgbClr val="FFFFFF"/>
                </a:solidFill>
                <a:cs typeface="Calibri"/>
              </a:rPr>
              <a:t>Telecom</a:t>
            </a:r>
            <a:r>
              <a:rPr lang="en-GB" sz="1300" spc="-25" dirty="0">
                <a:solidFill>
                  <a:srgbClr val="FFFFFF"/>
                </a:solidFill>
                <a:cs typeface="Calibri"/>
              </a:rPr>
              <a:t> </a:t>
            </a:r>
            <a:r>
              <a:rPr lang="en-GB" sz="1300" dirty="0">
                <a:solidFill>
                  <a:srgbClr val="FFFFFF"/>
                </a:solidFill>
                <a:cs typeface="Calibri"/>
              </a:rPr>
              <a:t>Operations,</a:t>
            </a:r>
            <a:r>
              <a:rPr lang="en-GB" sz="1300" spc="-25" dirty="0">
                <a:solidFill>
                  <a:srgbClr val="FFFFFF"/>
                </a:solidFill>
                <a:cs typeface="Calibri"/>
              </a:rPr>
              <a:t> </a:t>
            </a:r>
            <a:r>
              <a:rPr lang="en-GB" sz="1300" dirty="0">
                <a:solidFill>
                  <a:srgbClr val="FFFFFF"/>
                </a:solidFill>
                <a:cs typeface="Calibri"/>
              </a:rPr>
              <a:t>Field</a:t>
            </a:r>
            <a:r>
              <a:rPr lang="en-GB" sz="1300" spc="-30" dirty="0">
                <a:solidFill>
                  <a:srgbClr val="FFFFFF"/>
                </a:solidFill>
                <a:cs typeface="Calibri"/>
              </a:rPr>
              <a:t> </a:t>
            </a:r>
            <a:r>
              <a:rPr lang="en-GB" sz="1300" dirty="0">
                <a:solidFill>
                  <a:srgbClr val="FFFFFF"/>
                </a:solidFill>
                <a:cs typeface="Calibri"/>
              </a:rPr>
              <a:t>Management,</a:t>
            </a:r>
            <a:r>
              <a:rPr lang="en-GB" sz="1300" spc="-25" dirty="0">
                <a:solidFill>
                  <a:srgbClr val="FFFFFF"/>
                </a:solidFill>
                <a:cs typeface="Calibri"/>
              </a:rPr>
              <a:t> </a:t>
            </a:r>
            <a:r>
              <a:rPr lang="en-GB" sz="1300" dirty="0">
                <a:solidFill>
                  <a:srgbClr val="FFFFFF"/>
                </a:solidFill>
                <a:cs typeface="Calibri"/>
              </a:rPr>
              <a:t>Out</a:t>
            </a:r>
            <a:r>
              <a:rPr lang="en-GB" sz="1300" spc="-25" dirty="0">
                <a:solidFill>
                  <a:srgbClr val="FFFFFF"/>
                </a:solidFill>
                <a:cs typeface="Calibri"/>
              </a:rPr>
              <a:t> </a:t>
            </a:r>
            <a:r>
              <a:rPr lang="en-GB" sz="1300" dirty="0" smtClean="0">
                <a:solidFill>
                  <a:srgbClr val="FFFFFF"/>
                </a:solidFill>
                <a:cs typeface="Calibri"/>
              </a:rPr>
              <a:t>sourcing -</a:t>
            </a:r>
            <a:r>
              <a:rPr lang="en-GB" sz="1300" spc="-25" dirty="0" smtClean="0">
                <a:solidFill>
                  <a:srgbClr val="FFFFFF"/>
                </a:solidFill>
                <a:cs typeface="Calibri"/>
              </a:rPr>
              <a:t> </a:t>
            </a:r>
            <a:r>
              <a:rPr lang="en-GB" sz="1300" dirty="0" err="1" smtClean="0">
                <a:solidFill>
                  <a:srgbClr val="FFFFFF"/>
                </a:solidFill>
                <a:cs typeface="Calibri"/>
              </a:rPr>
              <a:t>BTC</a:t>
            </a:r>
            <a:r>
              <a:rPr lang="en-GB" sz="1300" spc="-30" dirty="0" smtClean="0">
                <a:solidFill>
                  <a:srgbClr val="FFFFFF"/>
                </a:solidFill>
                <a:cs typeface="Calibri"/>
              </a:rPr>
              <a:t> </a:t>
            </a:r>
            <a:r>
              <a:rPr lang="en-GB" sz="1300" dirty="0">
                <a:solidFill>
                  <a:srgbClr val="FFFFFF"/>
                </a:solidFill>
                <a:cs typeface="Calibri"/>
              </a:rPr>
              <a:t>&amp;</a:t>
            </a:r>
            <a:r>
              <a:rPr lang="en-GB" sz="1300" spc="-30" dirty="0">
                <a:solidFill>
                  <a:srgbClr val="FFFFFF"/>
                </a:solidFill>
                <a:cs typeface="Calibri"/>
              </a:rPr>
              <a:t> </a:t>
            </a:r>
            <a:r>
              <a:rPr lang="en-GB" sz="1300" spc="-20" dirty="0">
                <a:solidFill>
                  <a:srgbClr val="FFFFFF"/>
                </a:solidFill>
                <a:cs typeface="Calibri"/>
              </a:rPr>
              <a:t>BNET</a:t>
            </a:r>
          </a:p>
          <a:p>
            <a:pPr marL="184150" marR="5080" indent="-171450">
              <a:lnSpc>
                <a:spcPct val="186700"/>
              </a:lnSpc>
              <a:buFont typeface="Wingdings" panose="05000000000000000000" pitchFamily="2" charset="2"/>
              <a:buChar char="q"/>
            </a:pPr>
            <a:r>
              <a:rPr lang="en-GB" sz="1300" spc="-20" dirty="0" smtClean="0">
                <a:solidFill>
                  <a:srgbClr val="FFFFFF"/>
                </a:solidFill>
                <a:cs typeface="Calibri"/>
              </a:rPr>
              <a:t>LAN </a:t>
            </a:r>
            <a:r>
              <a:rPr lang="en-GB" sz="1300" spc="-20" dirty="0">
                <a:solidFill>
                  <a:srgbClr val="FFFFFF"/>
                </a:solidFill>
                <a:cs typeface="Calibri"/>
              </a:rPr>
              <a:t>Infra Installation and commissioning - Al Baraka Hospital </a:t>
            </a:r>
          </a:p>
          <a:p>
            <a:pPr marL="184150" marR="5080" indent="-171450">
              <a:lnSpc>
                <a:spcPct val="186700"/>
              </a:lnSpc>
              <a:buFont typeface="Wingdings" panose="05000000000000000000" pitchFamily="2" charset="2"/>
              <a:buChar char="q"/>
            </a:pPr>
            <a:r>
              <a:rPr lang="en-GB" sz="1300" spc="-20" dirty="0" smtClean="0">
                <a:solidFill>
                  <a:srgbClr val="FFFFFF"/>
                </a:solidFill>
                <a:cs typeface="Calibri"/>
              </a:rPr>
              <a:t>Server </a:t>
            </a:r>
            <a:r>
              <a:rPr lang="en-GB" sz="1300" spc="-20" dirty="0">
                <a:solidFill>
                  <a:srgbClr val="FFFFFF"/>
                </a:solidFill>
                <a:cs typeface="Calibri"/>
              </a:rPr>
              <a:t>installations and OS configuration - Gulf Hotel IT Project. </a:t>
            </a:r>
          </a:p>
          <a:p>
            <a:pPr marL="184150" marR="5080" indent="-171450">
              <a:lnSpc>
                <a:spcPct val="186700"/>
              </a:lnSpc>
              <a:buFont typeface="Wingdings" panose="05000000000000000000" pitchFamily="2" charset="2"/>
              <a:buChar char="q"/>
            </a:pPr>
            <a:r>
              <a:rPr lang="en-GB" sz="1300" dirty="0">
                <a:solidFill>
                  <a:srgbClr val="FFFFFF"/>
                </a:solidFill>
                <a:cs typeface="Calibri"/>
              </a:rPr>
              <a:t>In</a:t>
            </a:r>
            <a:r>
              <a:rPr lang="en-GB" sz="1300" spc="-25" dirty="0">
                <a:solidFill>
                  <a:srgbClr val="FFFFFF"/>
                </a:solidFill>
                <a:cs typeface="Calibri"/>
              </a:rPr>
              <a:t> </a:t>
            </a:r>
            <a:r>
              <a:rPr lang="en-GB" sz="1300" dirty="0">
                <a:solidFill>
                  <a:srgbClr val="FFFFFF"/>
                </a:solidFill>
                <a:cs typeface="Calibri"/>
              </a:rPr>
              <a:t>Building</a:t>
            </a:r>
            <a:r>
              <a:rPr lang="en-GB" sz="1300" spc="-25" dirty="0">
                <a:solidFill>
                  <a:srgbClr val="FFFFFF"/>
                </a:solidFill>
                <a:cs typeface="Calibri"/>
              </a:rPr>
              <a:t> </a:t>
            </a:r>
            <a:r>
              <a:rPr lang="en-GB" sz="1300" dirty="0">
                <a:solidFill>
                  <a:srgbClr val="FFFFFF"/>
                </a:solidFill>
                <a:cs typeface="Calibri"/>
              </a:rPr>
              <a:t>Solution</a:t>
            </a:r>
            <a:r>
              <a:rPr lang="en-GB" sz="1300" spc="-10" dirty="0">
                <a:solidFill>
                  <a:srgbClr val="FFFFFF"/>
                </a:solidFill>
                <a:cs typeface="Calibri"/>
              </a:rPr>
              <a:t> </a:t>
            </a:r>
            <a:r>
              <a:rPr lang="en-GB" sz="1300" dirty="0">
                <a:solidFill>
                  <a:srgbClr val="FFFFFF"/>
                </a:solidFill>
                <a:cs typeface="Calibri"/>
              </a:rPr>
              <a:t>-</a:t>
            </a:r>
            <a:r>
              <a:rPr lang="en-GB" sz="1300" spc="-30" dirty="0">
                <a:solidFill>
                  <a:srgbClr val="FFFFFF"/>
                </a:solidFill>
                <a:cs typeface="Calibri"/>
              </a:rPr>
              <a:t> </a:t>
            </a:r>
            <a:r>
              <a:rPr lang="en-GB" sz="1300" dirty="0">
                <a:solidFill>
                  <a:srgbClr val="FFFFFF"/>
                </a:solidFill>
                <a:cs typeface="Calibri"/>
              </a:rPr>
              <a:t>DAS</a:t>
            </a:r>
            <a:r>
              <a:rPr lang="en-GB" sz="1300" spc="-25" dirty="0">
                <a:solidFill>
                  <a:srgbClr val="FFFFFF"/>
                </a:solidFill>
                <a:cs typeface="Calibri"/>
              </a:rPr>
              <a:t> </a:t>
            </a:r>
            <a:r>
              <a:rPr lang="en-GB" sz="1300" dirty="0">
                <a:solidFill>
                  <a:srgbClr val="FFFFFF"/>
                </a:solidFill>
                <a:cs typeface="Calibri"/>
              </a:rPr>
              <a:t>supply</a:t>
            </a:r>
            <a:r>
              <a:rPr lang="en-GB" sz="1300" spc="-25" dirty="0">
                <a:solidFill>
                  <a:srgbClr val="FFFFFF"/>
                </a:solidFill>
                <a:cs typeface="Calibri"/>
              </a:rPr>
              <a:t> </a:t>
            </a:r>
            <a:r>
              <a:rPr lang="en-GB" sz="1300" dirty="0">
                <a:solidFill>
                  <a:srgbClr val="FFFFFF"/>
                </a:solidFill>
                <a:cs typeface="Calibri"/>
              </a:rPr>
              <a:t>&amp;</a:t>
            </a:r>
            <a:r>
              <a:rPr lang="en-GB" sz="1300" spc="-30" dirty="0">
                <a:solidFill>
                  <a:srgbClr val="FFFFFF"/>
                </a:solidFill>
                <a:cs typeface="Calibri"/>
              </a:rPr>
              <a:t> </a:t>
            </a:r>
            <a:r>
              <a:rPr lang="en-GB" sz="1300" dirty="0">
                <a:solidFill>
                  <a:srgbClr val="FFFFFF"/>
                </a:solidFill>
                <a:cs typeface="Calibri"/>
              </a:rPr>
              <a:t>installation</a:t>
            </a:r>
            <a:r>
              <a:rPr lang="en-GB" sz="1300" spc="-30" dirty="0">
                <a:solidFill>
                  <a:srgbClr val="FFFFFF"/>
                </a:solidFill>
                <a:cs typeface="Calibri"/>
              </a:rPr>
              <a:t> </a:t>
            </a:r>
            <a:r>
              <a:rPr lang="en-GB" sz="1300" dirty="0">
                <a:solidFill>
                  <a:srgbClr val="FFFFFF"/>
                </a:solidFill>
                <a:cs typeface="Calibri"/>
              </a:rPr>
              <a:t>(Multiple</a:t>
            </a:r>
            <a:r>
              <a:rPr lang="en-GB" sz="1300" spc="-35" dirty="0">
                <a:solidFill>
                  <a:srgbClr val="FFFFFF"/>
                </a:solidFill>
                <a:cs typeface="Calibri"/>
              </a:rPr>
              <a:t> </a:t>
            </a:r>
            <a:r>
              <a:rPr lang="en-GB" sz="1300" dirty="0">
                <a:solidFill>
                  <a:srgbClr val="FFFFFF"/>
                </a:solidFill>
                <a:cs typeface="Calibri"/>
              </a:rPr>
              <a:t>projects) –</a:t>
            </a:r>
            <a:r>
              <a:rPr lang="en-GB" sz="1300" spc="-30" dirty="0">
                <a:solidFill>
                  <a:srgbClr val="FFFFFF"/>
                </a:solidFill>
                <a:cs typeface="Calibri"/>
              </a:rPr>
              <a:t> </a:t>
            </a:r>
            <a:r>
              <a:rPr lang="en-GB" sz="1300" dirty="0">
                <a:solidFill>
                  <a:srgbClr val="FFFFFF"/>
                </a:solidFill>
                <a:cs typeface="Calibri"/>
              </a:rPr>
              <a:t>STC,</a:t>
            </a:r>
            <a:r>
              <a:rPr lang="en-GB" sz="1300" spc="-35" dirty="0">
                <a:solidFill>
                  <a:srgbClr val="FFFFFF"/>
                </a:solidFill>
                <a:cs typeface="Calibri"/>
              </a:rPr>
              <a:t> </a:t>
            </a:r>
            <a:r>
              <a:rPr lang="en-GB" sz="1300" dirty="0">
                <a:solidFill>
                  <a:srgbClr val="FFFFFF"/>
                </a:solidFill>
                <a:cs typeface="Calibri"/>
              </a:rPr>
              <a:t>Zain,</a:t>
            </a:r>
            <a:r>
              <a:rPr lang="en-GB" sz="1300" spc="-25" dirty="0">
                <a:solidFill>
                  <a:srgbClr val="FFFFFF"/>
                </a:solidFill>
                <a:cs typeface="Calibri"/>
              </a:rPr>
              <a:t> </a:t>
            </a:r>
            <a:r>
              <a:rPr lang="en-GB" sz="1300" dirty="0">
                <a:solidFill>
                  <a:srgbClr val="FFFFFF"/>
                </a:solidFill>
                <a:cs typeface="Calibri"/>
              </a:rPr>
              <a:t>Batelco</a:t>
            </a:r>
            <a:r>
              <a:rPr lang="en-GB" sz="1300" spc="-20" dirty="0">
                <a:solidFill>
                  <a:srgbClr val="FFFFFF"/>
                </a:solidFill>
                <a:cs typeface="Calibri"/>
              </a:rPr>
              <a:t> </a:t>
            </a:r>
            <a:r>
              <a:rPr lang="en-GB" sz="1300" dirty="0">
                <a:solidFill>
                  <a:srgbClr val="FFFFFF"/>
                </a:solidFill>
                <a:cs typeface="Calibri"/>
              </a:rPr>
              <a:t>and</a:t>
            </a:r>
            <a:r>
              <a:rPr lang="en-GB" sz="1300" spc="-15" dirty="0">
                <a:solidFill>
                  <a:srgbClr val="FFFFFF"/>
                </a:solidFill>
                <a:cs typeface="Calibri"/>
              </a:rPr>
              <a:t> </a:t>
            </a:r>
            <a:r>
              <a:rPr lang="en-GB" sz="1300" dirty="0">
                <a:solidFill>
                  <a:srgbClr val="FFFFFF"/>
                </a:solidFill>
                <a:cs typeface="Calibri"/>
              </a:rPr>
              <a:t>Others</a:t>
            </a:r>
          </a:p>
          <a:p>
            <a:pPr marL="184150" marR="5080" indent="-171450">
              <a:lnSpc>
                <a:spcPct val="186700"/>
              </a:lnSpc>
              <a:buFont typeface="Wingdings" panose="05000000000000000000" pitchFamily="2" charset="2"/>
              <a:buChar char="q"/>
            </a:pPr>
            <a:r>
              <a:rPr lang="en-GB" sz="1300" dirty="0" smtClean="0">
                <a:solidFill>
                  <a:srgbClr val="FFFFFF"/>
                </a:solidFill>
                <a:cs typeface="Calibri"/>
              </a:rPr>
              <a:t>Digital Signature Software Project (BFC)</a:t>
            </a:r>
            <a:endParaRPr lang="en-GB" sz="1300" dirty="0">
              <a:solidFill>
                <a:srgbClr val="FFFFFF"/>
              </a:solidFill>
              <a:cs typeface="Calibri"/>
            </a:endParaRPr>
          </a:p>
        </p:txBody>
      </p:sp>
      <p:sp>
        <p:nvSpPr>
          <p:cNvPr id="6" name="object 14">
            <a:extLst>
              <a:ext uri="{FF2B5EF4-FFF2-40B4-BE49-F238E27FC236}">
                <a16:creationId xmlns:a16="http://schemas.microsoft.com/office/drawing/2014/main" id="{DF45EB4D-EF13-7E7F-C3A2-25BEB45DC5B4}"/>
              </a:ext>
            </a:extLst>
          </p:cNvPr>
          <p:cNvSpPr txBox="1"/>
          <p:nvPr/>
        </p:nvSpPr>
        <p:spPr>
          <a:xfrm>
            <a:off x="1949450" y="10147300"/>
            <a:ext cx="3691890" cy="208279"/>
          </a:xfrm>
          <a:prstGeom prst="rect">
            <a:avLst/>
          </a:prstGeom>
        </p:spPr>
        <p:txBody>
          <a:bodyPr vert="horz" wrap="square" lIns="0" tIns="12700" rIns="0" bIns="0" rtlCol="0">
            <a:spAutoFit/>
          </a:bodyPr>
          <a:lstStyle/>
          <a:p>
            <a:pPr marL="12700">
              <a:lnSpc>
                <a:spcPct val="100000"/>
              </a:lnSpc>
              <a:spcBef>
                <a:spcPts val="100"/>
              </a:spcBef>
            </a:pPr>
            <a:r>
              <a:rPr sz="1200" b="1" i="1" dirty="0">
                <a:solidFill>
                  <a:srgbClr val="FFFFFF"/>
                </a:solidFill>
                <a:latin typeface="Calibri"/>
                <a:cs typeface="Calibri"/>
              </a:rPr>
              <a:t>P.S.:</a:t>
            </a:r>
            <a:r>
              <a:rPr sz="1200" b="1" i="1" spc="-40" dirty="0">
                <a:solidFill>
                  <a:srgbClr val="FFFFFF"/>
                </a:solidFill>
                <a:latin typeface="Calibri"/>
                <a:cs typeface="Calibri"/>
              </a:rPr>
              <a:t> </a:t>
            </a:r>
            <a:r>
              <a:rPr sz="1200" b="1" i="1" dirty="0">
                <a:solidFill>
                  <a:srgbClr val="FFFFFF"/>
                </a:solidFill>
                <a:latin typeface="Calibri"/>
                <a:cs typeface="Calibri"/>
              </a:rPr>
              <a:t>Details</a:t>
            </a:r>
            <a:r>
              <a:rPr sz="1200" b="1" i="1" spc="-40" dirty="0">
                <a:solidFill>
                  <a:srgbClr val="FFFFFF"/>
                </a:solidFill>
                <a:latin typeface="Calibri"/>
                <a:cs typeface="Calibri"/>
              </a:rPr>
              <a:t> </a:t>
            </a:r>
            <a:r>
              <a:rPr sz="1200" b="1" i="1" dirty="0">
                <a:solidFill>
                  <a:srgbClr val="FFFFFF"/>
                </a:solidFill>
                <a:latin typeface="Calibri"/>
                <a:cs typeface="Calibri"/>
              </a:rPr>
              <a:t>Project</a:t>
            </a:r>
            <a:r>
              <a:rPr sz="1200" b="1" i="1" spc="-40" dirty="0">
                <a:solidFill>
                  <a:srgbClr val="FFFFFF"/>
                </a:solidFill>
                <a:latin typeface="Calibri"/>
                <a:cs typeface="Calibri"/>
              </a:rPr>
              <a:t> </a:t>
            </a:r>
            <a:r>
              <a:rPr sz="1200" b="1" i="1" dirty="0">
                <a:solidFill>
                  <a:srgbClr val="FFFFFF"/>
                </a:solidFill>
                <a:latin typeface="Calibri"/>
                <a:cs typeface="Calibri"/>
              </a:rPr>
              <a:t>list</a:t>
            </a:r>
            <a:r>
              <a:rPr sz="1200" b="1" i="1" spc="-55" dirty="0">
                <a:solidFill>
                  <a:srgbClr val="FFFFFF"/>
                </a:solidFill>
                <a:latin typeface="Calibri"/>
                <a:cs typeface="Calibri"/>
              </a:rPr>
              <a:t> </a:t>
            </a:r>
            <a:r>
              <a:rPr sz="1200" b="1" i="1" dirty="0">
                <a:solidFill>
                  <a:srgbClr val="FFFFFF"/>
                </a:solidFill>
                <a:latin typeface="Calibri"/>
                <a:cs typeface="Calibri"/>
              </a:rPr>
              <a:t>been</a:t>
            </a:r>
            <a:r>
              <a:rPr sz="1200" b="1" i="1" spc="-30" dirty="0">
                <a:solidFill>
                  <a:srgbClr val="FFFFFF"/>
                </a:solidFill>
                <a:latin typeface="Calibri"/>
                <a:cs typeface="Calibri"/>
              </a:rPr>
              <a:t> </a:t>
            </a:r>
            <a:r>
              <a:rPr sz="1200" b="1" i="1" dirty="0">
                <a:solidFill>
                  <a:srgbClr val="FFFFFF"/>
                </a:solidFill>
                <a:latin typeface="Calibri"/>
                <a:cs typeface="Calibri"/>
              </a:rPr>
              <a:t>send</a:t>
            </a:r>
            <a:r>
              <a:rPr sz="1200" b="1" i="1" spc="-30" dirty="0">
                <a:solidFill>
                  <a:srgbClr val="FFFFFF"/>
                </a:solidFill>
                <a:latin typeface="Calibri"/>
                <a:cs typeface="Calibri"/>
              </a:rPr>
              <a:t> </a:t>
            </a:r>
            <a:r>
              <a:rPr sz="1200" b="1" i="1" dirty="0" smtClean="0">
                <a:solidFill>
                  <a:srgbClr val="FFFFFF"/>
                </a:solidFill>
                <a:latin typeface="Calibri"/>
                <a:cs typeface="Calibri"/>
              </a:rPr>
              <a:t>as</a:t>
            </a:r>
            <a:r>
              <a:rPr sz="1200" b="1" i="1" spc="-40" dirty="0" smtClean="0">
                <a:solidFill>
                  <a:srgbClr val="FFFFFF"/>
                </a:solidFill>
                <a:latin typeface="Calibri"/>
                <a:cs typeface="Calibri"/>
              </a:rPr>
              <a:t> </a:t>
            </a:r>
            <a:r>
              <a:rPr sz="1200" b="1" i="1" dirty="0" smtClean="0">
                <a:solidFill>
                  <a:srgbClr val="FFFFFF"/>
                </a:solidFill>
                <a:latin typeface="Calibri"/>
                <a:cs typeface="Calibri"/>
              </a:rPr>
              <a:t>separate</a:t>
            </a:r>
            <a:r>
              <a:rPr sz="1200" b="1" i="1" spc="-45" dirty="0" smtClean="0">
                <a:solidFill>
                  <a:srgbClr val="FFFFFF"/>
                </a:solidFill>
                <a:latin typeface="Calibri"/>
                <a:cs typeface="Calibri"/>
              </a:rPr>
              <a:t> </a:t>
            </a:r>
            <a:r>
              <a:rPr sz="1200" b="1" i="1" spc="-10" dirty="0" smtClean="0">
                <a:solidFill>
                  <a:srgbClr val="FFFFFF"/>
                </a:solidFill>
                <a:latin typeface="Calibri"/>
                <a:cs typeface="Calibri"/>
              </a:rPr>
              <a:t>attachment</a:t>
            </a:r>
            <a:endParaRPr sz="1200" dirty="0">
              <a:latin typeface="Calibri"/>
              <a:cs typeface="Calibri"/>
            </a:endParaRPr>
          </a:p>
        </p:txBody>
      </p:sp>
      <p:sp>
        <p:nvSpPr>
          <p:cNvPr id="22" name="Freeform 43">
            <a:extLst>
              <a:ext uri="{FF2B5EF4-FFF2-40B4-BE49-F238E27FC236}">
                <a16:creationId xmlns:a16="http://schemas.microsoft.com/office/drawing/2014/main" id="{63617227-2E7F-C205-4267-654CFF483D56}"/>
              </a:ext>
            </a:extLst>
          </p:cNvPr>
          <p:cNvSpPr/>
          <p:nvPr/>
        </p:nvSpPr>
        <p:spPr>
          <a:xfrm flipH="1" flipV="1">
            <a:off x="14229" y="12773"/>
            <a:ext cx="1496555" cy="1458518"/>
          </a:xfrm>
          <a:custGeom>
            <a:avLst/>
            <a:gdLst/>
            <a:ahLst/>
            <a:cxnLst/>
            <a:rect l="l" t="t" r="r" b="b"/>
            <a:pathLst>
              <a:path w="1496555" h="1458518">
                <a:moveTo>
                  <a:pt x="1496555" y="1458518"/>
                </a:moveTo>
                <a:lnTo>
                  <a:pt x="0" y="1458518"/>
                </a:lnTo>
                <a:lnTo>
                  <a:pt x="0" y="0"/>
                </a:lnTo>
                <a:lnTo>
                  <a:pt x="1496555" y="0"/>
                </a:lnTo>
                <a:lnTo>
                  <a:pt x="1496555" y="1458518"/>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IN" dirty="0"/>
          </a:p>
        </p:txBody>
      </p:sp>
      <p:sp>
        <p:nvSpPr>
          <p:cNvPr id="28" name="Text Box 2"/>
          <p:cNvSpPr txBox="1">
            <a:spLocks noChangeArrowheads="1"/>
          </p:cNvSpPr>
          <p:nvPr/>
        </p:nvSpPr>
        <p:spPr bwMode="auto">
          <a:xfrm>
            <a:off x="1949450" y="622300"/>
            <a:ext cx="7297420" cy="1831655"/>
          </a:xfrm>
          <a:prstGeom prst="rect">
            <a:avLst/>
          </a:prstGeom>
          <a:noFill/>
          <a:ln w="9525">
            <a:noFill/>
            <a:miter lim="800000"/>
            <a:headEnd/>
            <a:tailEnd/>
          </a:ln>
        </p:spPr>
        <p:txBody>
          <a:bodyPr rot="0" vert="horz" wrap="square" lIns="91440" tIns="45720" rIns="91440" bIns="45720" anchor="t" anchorCtr="0">
            <a:spAutoFit/>
          </a:bodyPr>
          <a:lstStyle/>
          <a:p>
            <a:pPr marL="0" marR="0" algn="just">
              <a:lnSpc>
                <a:spcPct val="115000"/>
              </a:lnSpc>
              <a:spcBef>
                <a:spcPts val="0"/>
              </a:spcBef>
              <a:spcAft>
                <a:spcPts val="1000"/>
              </a:spcAft>
            </a:pPr>
            <a:r>
              <a:rPr lang="en-US" sz="10500" b="1" dirty="0" smtClean="0">
                <a:ln w="10160" cap="flat" cmpd="sng" algn="ctr">
                  <a:solidFill>
                    <a:srgbClr val="5AA2AE"/>
                  </a:solidFill>
                  <a:prstDash val="solid"/>
                  <a:round/>
                </a:ln>
                <a:noFill/>
                <a:effectLst>
                  <a:outerShdw blurRad="38100" dist="22860" dir="5400000" algn="tl">
                    <a:srgbClr val="000000">
                      <a:alpha val="30000"/>
                    </a:srgbClr>
                  </a:outerShdw>
                </a:effectLst>
                <a:latin typeface="Franklin Gothic Heavy" panose="020B0903020102020204" pitchFamily="34" charset="0"/>
                <a:ea typeface="MS Mincho"/>
                <a:cs typeface="Times New Roman" panose="02020603050405020304" pitchFamily="18" charset="0"/>
              </a:rPr>
              <a:t>Projects</a:t>
            </a:r>
            <a:endParaRPr lang="en-GB" sz="1000" dirty="0">
              <a:effectLst/>
              <a:latin typeface="Calibri" panose="020F0502020204030204" pitchFamily="34" charset="0"/>
              <a:ea typeface="MS Mincho"/>
              <a:cs typeface="Times New Roman" panose="02020603050405020304" pitchFamily="18" charset="0"/>
            </a:endParaRPr>
          </a:p>
        </p:txBody>
      </p:sp>
      <p:grpSp>
        <p:nvGrpSpPr>
          <p:cNvPr id="24" name="object 15">
            <a:extLst>
              <a:ext uri="{FF2B5EF4-FFF2-40B4-BE49-F238E27FC236}">
                <a16:creationId xmlns:a16="http://schemas.microsoft.com/office/drawing/2014/main" id="{A9C33B5C-7977-A6EA-FAF7-15F4AB15A698}"/>
              </a:ext>
            </a:extLst>
          </p:cNvPr>
          <p:cNvGrpSpPr/>
          <p:nvPr/>
        </p:nvGrpSpPr>
        <p:grpSpPr>
          <a:xfrm>
            <a:off x="-28601" y="2451100"/>
            <a:ext cx="7585101" cy="454491"/>
            <a:chOff x="18751" y="1804225"/>
            <a:chExt cx="7753984" cy="797560"/>
          </a:xfrm>
          <a:solidFill>
            <a:srgbClr val="00B0F0"/>
          </a:solidFill>
        </p:grpSpPr>
        <p:sp>
          <p:nvSpPr>
            <p:cNvPr id="25" name="object 16">
              <a:extLst>
                <a:ext uri="{FF2B5EF4-FFF2-40B4-BE49-F238E27FC236}">
                  <a16:creationId xmlns:a16="http://schemas.microsoft.com/office/drawing/2014/main" id="{FCC11FFE-01DD-3CBA-3D86-C8A69D7116D5}"/>
                </a:ext>
              </a:extLst>
            </p:cNvPr>
            <p:cNvSpPr/>
            <p:nvPr/>
          </p:nvSpPr>
          <p:spPr>
            <a:xfrm>
              <a:off x="18751" y="1804225"/>
              <a:ext cx="7753984" cy="797560"/>
            </a:xfrm>
            <a:custGeom>
              <a:avLst/>
              <a:gdLst/>
              <a:ahLst/>
              <a:cxnLst/>
              <a:rect l="l" t="t" r="r" b="b"/>
              <a:pathLst>
                <a:path w="7753984" h="797560">
                  <a:moveTo>
                    <a:pt x="7753648" y="0"/>
                  </a:moveTo>
                  <a:lnTo>
                    <a:pt x="0" y="0"/>
                  </a:lnTo>
                  <a:lnTo>
                    <a:pt x="0" y="797242"/>
                  </a:lnTo>
                  <a:lnTo>
                    <a:pt x="7753648" y="797242"/>
                  </a:lnTo>
                  <a:lnTo>
                    <a:pt x="7753648" y="0"/>
                  </a:lnTo>
                  <a:close/>
                </a:path>
              </a:pathLst>
            </a:custGeom>
            <a:grpFill/>
          </p:spPr>
          <p:txBody>
            <a:bodyPr wrap="square" lIns="0" tIns="0" rIns="0" bIns="0" rtlCol="0"/>
            <a:lstStyle/>
            <a:p>
              <a:endParaRPr dirty="0">
                <a:solidFill>
                  <a:schemeClr val="bg1">
                    <a:lumMod val="75000"/>
                  </a:schemeClr>
                </a:solidFill>
              </a:endParaRPr>
            </a:p>
          </p:txBody>
        </p:sp>
        <p:sp>
          <p:nvSpPr>
            <p:cNvPr id="26" name="object 17">
              <a:extLst>
                <a:ext uri="{FF2B5EF4-FFF2-40B4-BE49-F238E27FC236}">
                  <a16:creationId xmlns:a16="http://schemas.microsoft.com/office/drawing/2014/main" id="{2C9ED882-DDC4-C204-779F-FF03AF047377}"/>
                </a:ext>
              </a:extLst>
            </p:cNvPr>
            <p:cNvSpPr/>
            <p:nvPr/>
          </p:nvSpPr>
          <p:spPr>
            <a:xfrm>
              <a:off x="18751" y="1804225"/>
              <a:ext cx="7753984" cy="797560"/>
            </a:xfrm>
            <a:custGeom>
              <a:avLst/>
              <a:gdLst/>
              <a:ahLst/>
              <a:cxnLst/>
              <a:rect l="l" t="t" r="r" b="b"/>
              <a:pathLst>
                <a:path w="7753984" h="797560">
                  <a:moveTo>
                    <a:pt x="7753648" y="0"/>
                  </a:moveTo>
                  <a:lnTo>
                    <a:pt x="0" y="0"/>
                  </a:lnTo>
                  <a:lnTo>
                    <a:pt x="0" y="797242"/>
                  </a:lnTo>
                  <a:lnTo>
                    <a:pt x="7753648" y="797242"/>
                  </a:lnTo>
                </a:path>
              </a:pathLst>
            </a:custGeom>
            <a:grpFill/>
            <a:ln w="6350">
              <a:solidFill>
                <a:srgbClr val="4966AC"/>
              </a:solidFill>
            </a:ln>
          </p:spPr>
          <p:txBody>
            <a:bodyPr wrap="square" lIns="0" tIns="0" rIns="0" bIns="0" rtlCol="0"/>
            <a:lstStyle/>
            <a:p>
              <a:endParaRPr>
                <a:solidFill>
                  <a:schemeClr val="accent2"/>
                </a:solidFill>
              </a:endParaRPr>
            </a:p>
          </p:txBody>
        </p:sp>
      </p:grpSp>
      <p:sp>
        <p:nvSpPr>
          <p:cNvPr id="9" name="TextBox 8"/>
          <p:cNvSpPr txBox="1"/>
          <p:nvPr/>
        </p:nvSpPr>
        <p:spPr>
          <a:xfrm>
            <a:off x="2101850" y="2527300"/>
            <a:ext cx="3429000" cy="369332"/>
          </a:xfrm>
          <a:prstGeom prst="rect">
            <a:avLst/>
          </a:prstGeom>
          <a:noFill/>
        </p:spPr>
        <p:txBody>
          <a:bodyPr wrap="square" rtlCol="0">
            <a:spAutoFit/>
          </a:bodyPr>
          <a:lstStyle/>
          <a:p>
            <a:r>
              <a:rPr lang="en-US" b="1" dirty="0" smtClean="0"/>
              <a:t>Some of Successful Projects Brief</a:t>
            </a:r>
            <a:endParaRPr lang="en-GB" b="1" dirty="0"/>
          </a:p>
        </p:txBody>
      </p:sp>
    </p:spTree>
    <p:extLst>
      <p:ext uri="{BB962C8B-B14F-4D97-AF65-F5344CB8AC3E}">
        <p14:creationId xmlns:p14="http://schemas.microsoft.com/office/powerpoint/2010/main" val="9339454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9934</TotalTime>
  <Words>1175</Words>
  <Application>Microsoft Office PowerPoint</Application>
  <PresentationFormat>Custom</PresentationFormat>
  <Paragraphs>146</Paragraphs>
  <Slides>12</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vt:i4>
      </vt:variant>
    </vt:vector>
  </HeadingPairs>
  <TitlesOfParts>
    <vt:vector size="26" baseType="lpstr">
      <vt:lpstr>Times New Roman</vt:lpstr>
      <vt:lpstr>Arial-Black</vt:lpstr>
      <vt:lpstr>Calibri-Bold</vt:lpstr>
      <vt:lpstr>Arial Unicode MS</vt:lpstr>
      <vt:lpstr>League Spartan</vt:lpstr>
      <vt:lpstr>Poppins</vt:lpstr>
      <vt:lpstr>Franklin Gothic Heavy</vt:lpstr>
      <vt:lpstr>Poppins Light</vt:lpstr>
      <vt:lpstr>MS Mincho</vt:lpstr>
      <vt:lpstr>Canva Sans</vt:lpstr>
      <vt:lpstr>Calibri</vt:lpstr>
      <vt:lpstr>Wingdings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Blue Modern Abstract Company Profile Booklet</dc:title>
  <dc:creator>TAUSIF KHAN</dc:creator>
  <cp:lastModifiedBy>LENOVO</cp:lastModifiedBy>
  <cp:revision>154</cp:revision>
  <dcterms:created xsi:type="dcterms:W3CDTF">2006-08-16T00:00:00Z</dcterms:created>
  <dcterms:modified xsi:type="dcterms:W3CDTF">2026-06-28T10:47:53Z</dcterms:modified>
  <dc:identifier>DAGm1Cf9TCE</dc:identifier>
</cp:coreProperties>
</file>